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66"/>
  </p:notesMasterIdLst>
  <p:sldIdLst>
    <p:sldId id="256" r:id="rId2"/>
    <p:sldId id="257" r:id="rId3"/>
    <p:sldId id="297" r:id="rId4"/>
    <p:sldId id="319" r:id="rId5"/>
    <p:sldId id="260" r:id="rId6"/>
    <p:sldId id="298" r:id="rId7"/>
    <p:sldId id="300" r:id="rId8"/>
    <p:sldId id="258" r:id="rId9"/>
    <p:sldId id="259" r:id="rId10"/>
    <p:sldId id="261" r:id="rId11"/>
    <p:sldId id="262" r:id="rId12"/>
    <p:sldId id="301" r:id="rId13"/>
    <p:sldId id="263" r:id="rId14"/>
    <p:sldId id="320" r:id="rId15"/>
    <p:sldId id="299" r:id="rId16"/>
    <p:sldId id="264" r:id="rId17"/>
    <p:sldId id="302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303" r:id="rId28"/>
    <p:sldId id="274" r:id="rId29"/>
    <p:sldId id="275" r:id="rId30"/>
    <p:sldId id="276" r:id="rId31"/>
    <p:sldId id="306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307" r:id="rId43"/>
    <p:sldId id="292" r:id="rId44"/>
    <p:sldId id="308" r:id="rId45"/>
    <p:sldId id="293" r:id="rId46"/>
    <p:sldId id="294" r:id="rId47"/>
    <p:sldId id="295" r:id="rId48"/>
    <p:sldId id="277" r:id="rId49"/>
    <p:sldId id="278" r:id="rId50"/>
    <p:sldId id="279" r:id="rId51"/>
    <p:sldId id="304" r:id="rId52"/>
    <p:sldId id="280" r:id="rId53"/>
    <p:sldId id="309" r:id="rId54"/>
    <p:sldId id="311" r:id="rId55"/>
    <p:sldId id="312" r:id="rId56"/>
    <p:sldId id="313" r:id="rId57"/>
    <p:sldId id="314" r:id="rId58"/>
    <p:sldId id="321" r:id="rId59"/>
    <p:sldId id="322" r:id="rId60"/>
    <p:sldId id="323" r:id="rId61"/>
    <p:sldId id="315" r:id="rId62"/>
    <p:sldId id="316" r:id="rId63"/>
    <p:sldId id="317" r:id="rId64"/>
    <p:sldId id="318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44A37-BE5E-46EA-8D00-39B9C90F760D}" v="41" dt="2023-12-04T17:21:17.813"/>
  </p1510:revLst>
</p1510:revInfo>
</file>

<file path=ppt/tableStyles.xml><?xml version="1.0" encoding="utf-8"?>
<a:tblStyleLst xmlns:a="http://schemas.openxmlformats.org/drawingml/2006/main" def="{AE31A317-3CC6-4F6D-B590-76F6B8F28F4F}">
  <a:tblStyle styleId="{AE31A317-3CC6-4F6D-B590-76F6B8F28F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14" autoAdjust="0"/>
  </p:normalViewPr>
  <p:slideViewPr>
    <p:cSldViewPr snapToGrid="0">
      <p:cViewPr varScale="1">
        <p:scale>
          <a:sx n="144" d="100"/>
          <a:sy n="144" d="100"/>
        </p:scale>
        <p:origin x="99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ene Martin Morato (TAU)" userId="741f87df-aff9-4b0f-b23c-18e3a19f192c" providerId="ADAL" clId="{1C044A37-BE5E-46EA-8D00-39B9C90F760D}"/>
    <pc:docChg chg="undo custSel addSld delSld modSld sldOrd">
      <pc:chgData name="Irene Martin Morato (TAU)" userId="741f87df-aff9-4b0f-b23c-18e3a19f192c" providerId="ADAL" clId="{1C044A37-BE5E-46EA-8D00-39B9C90F760D}" dt="2023-12-05T07:11:44.777" v="763" actId="20577"/>
      <pc:docMkLst>
        <pc:docMk/>
      </pc:docMkLst>
      <pc:sldChg chg="modSp mod">
        <pc:chgData name="Irene Martin Morato (TAU)" userId="741f87df-aff9-4b0f-b23c-18e3a19f192c" providerId="ADAL" clId="{1C044A37-BE5E-46EA-8D00-39B9C90F760D}" dt="2023-12-05T07:11:44.777" v="763" actId="20577"/>
        <pc:sldMkLst>
          <pc:docMk/>
          <pc:sldMk cId="0" sldId="256"/>
        </pc:sldMkLst>
        <pc:spChg chg="mod">
          <ac:chgData name="Irene Martin Morato (TAU)" userId="741f87df-aff9-4b0f-b23c-18e3a19f192c" providerId="ADAL" clId="{1C044A37-BE5E-46EA-8D00-39B9C90F760D}" dt="2023-12-05T07:11:44.777" v="763" actId="20577"/>
          <ac:spMkLst>
            <pc:docMk/>
            <pc:sldMk cId="0" sldId="256"/>
            <ac:spMk id="243" creationId="{00000000-0000-0000-0000-000000000000}"/>
          </ac:spMkLst>
        </pc:spChg>
      </pc:sldChg>
      <pc:sldChg chg="addSp delSp modSp mod">
        <pc:chgData name="Irene Martin Morato (TAU)" userId="741f87df-aff9-4b0f-b23c-18e3a19f192c" providerId="ADAL" clId="{1C044A37-BE5E-46EA-8D00-39B9C90F760D}" dt="2023-12-04T16:17:06.118" v="584" actId="1076"/>
        <pc:sldMkLst>
          <pc:docMk/>
          <pc:sldMk cId="0" sldId="257"/>
        </pc:sldMkLst>
        <pc:spChg chg="mod">
          <ac:chgData name="Irene Martin Morato (TAU)" userId="741f87df-aff9-4b0f-b23c-18e3a19f192c" providerId="ADAL" clId="{1C044A37-BE5E-46EA-8D00-39B9C90F760D}" dt="2023-12-04T14:32:29.704" v="155" actId="21"/>
          <ac:spMkLst>
            <pc:docMk/>
            <pc:sldMk cId="0" sldId="257"/>
            <ac:spMk id="249" creationId="{00000000-0000-0000-0000-000000000000}"/>
          </ac:spMkLst>
        </pc:spChg>
        <pc:picChg chg="add del mod">
          <ac:chgData name="Irene Martin Morato (TAU)" userId="741f87df-aff9-4b0f-b23c-18e3a19f192c" providerId="ADAL" clId="{1C044A37-BE5E-46EA-8D00-39B9C90F760D}" dt="2023-12-04T16:17:06.118" v="584" actId="1076"/>
          <ac:picMkLst>
            <pc:docMk/>
            <pc:sldMk cId="0" sldId="257"/>
            <ac:picMk id="250" creationId="{00000000-0000-0000-0000-000000000000}"/>
          </ac:picMkLst>
        </pc:picChg>
      </pc:sldChg>
      <pc:sldChg chg="modSp mod ord">
        <pc:chgData name="Irene Martin Morato (TAU)" userId="741f87df-aff9-4b0f-b23c-18e3a19f192c" providerId="ADAL" clId="{1C044A37-BE5E-46EA-8D00-39B9C90F760D}" dt="2023-12-04T14:10:48.355" v="142"/>
        <pc:sldMkLst>
          <pc:docMk/>
          <pc:sldMk cId="0" sldId="258"/>
        </pc:sldMkLst>
        <pc:spChg chg="mod">
          <ac:chgData name="Irene Martin Morato (TAU)" userId="741f87df-aff9-4b0f-b23c-18e3a19f192c" providerId="ADAL" clId="{1C044A37-BE5E-46EA-8D00-39B9C90F760D}" dt="2023-12-04T13:17:42.686" v="5" actId="113"/>
          <ac:spMkLst>
            <pc:docMk/>
            <pc:sldMk cId="0" sldId="258"/>
            <ac:spMk id="256" creationId="{00000000-0000-0000-0000-000000000000}"/>
          </ac:spMkLst>
        </pc:spChg>
      </pc:sldChg>
      <pc:sldChg chg="ord">
        <pc:chgData name="Irene Martin Morato (TAU)" userId="741f87df-aff9-4b0f-b23c-18e3a19f192c" providerId="ADAL" clId="{1C044A37-BE5E-46EA-8D00-39B9C90F760D}" dt="2023-12-04T14:10:48.355" v="142"/>
        <pc:sldMkLst>
          <pc:docMk/>
          <pc:sldMk cId="0" sldId="259"/>
        </pc:sldMkLst>
      </pc:sldChg>
      <pc:sldChg chg="delSp modSp mod">
        <pc:chgData name="Irene Martin Morato (TAU)" userId="741f87df-aff9-4b0f-b23c-18e3a19f192c" providerId="ADAL" clId="{1C044A37-BE5E-46EA-8D00-39B9C90F760D}" dt="2023-12-04T14:37:21.618" v="201" actId="14100"/>
        <pc:sldMkLst>
          <pc:docMk/>
          <pc:sldMk cId="0" sldId="260"/>
        </pc:sldMkLst>
        <pc:spChg chg="mod">
          <ac:chgData name="Irene Martin Morato (TAU)" userId="741f87df-aff9-4b0f-b23c-18e3a19f192c" providerId="ADAL" clId="{1C044A37-BE5E-46EA-8D00-39B9C90F760D}" dt="2023-12-04T14:37:02.192" v="197" actId="1076"/>
          <ac:spMkLst>
            <pc:docMk/>
            <pc:sldMk cId="0" sldId="260"/>
            <ac:spMk id="10" creationId="{7EB83DB4-8A3B-42F8-AA46-B1DC2EFFAF01}"/>
          </ac:spMkLst>
        </pc:spChg>
        <pc:spChg chg="del">
          <ac:chgData name="Irene Martin Morato (TAU)" userId="741f87df-aff9-4b0f-b23c-18e3a19f192c" providerId="ADAL" clId="{1C044A37-BE5E-46EA-8D00-39B9C90F760D}" dt="2023-12-04T14:36:40.998" v="191" actId="478"/>
          <ac:spMkLst>
            <pc:docMk/>
            <pc:sldMk cId="0" sldId="260"/>
            <ac:spMk id="19" creationId="{DE835C9B-F62C-475F-8614-D4E7ACC54334}"/>
          </ac:spMkLst>
        </pc:spChg>
        <pc:spChg chg="del">
          <ac:chgData name="Irene Martin Morato (TAU)" userId="741f87df-aff9-4b0f-b23c-18e3a19f192c" providerId="ADAL" clId="{1C044A37-BE5E-46EA-8D00-39B9C90F760D}" dt="2023-12-04T14:36:50.359" v="194" actId="478"/>
          <ac:spMkLst>
            <pc:docMk/>
            <pc:sldMk cId="0" sldId="260"/>
            <ac:spMk id="24" creationId="{C3506B3F-A112-47BD-8535-337ECA28610F}"/>
          </ac:spMkLst>
        </pc:spChg>
        <pc:spChg chg="mod">
          <ac:chgData name="Irene Martin Morato (TAU)" userId="741f87df-aff9-4b0f-b23c-18e3a19f192c" providerId="ADAL" clId="{1C044A37-BE5E-46EA-8D00-39B9C90F760D}" dt="2023-12-04T14:36:53.359" v="195" actId="14100"/>
          <ac:spMkLst>
            <pc:docMk/>
            <pc:sldMk cId="0" sldId="260"/>
            <ac:spMk id="272" creationId="{00000000-0000-0000-0000-000000000000}"/>
          </ac:spMkLst>
        </pc:spChg>
        <pc:cxnChg chg="mod">
          <ac:chgData name="Irene Martin Morato (TAU)" userId="741f87df-aff9-4b0f-b23c-18e3a19f192c" providerId="ADAL" clId="{1C044A37-BE5E-46EA-8D00-39B9C90F760D}" dt="2023-12-04T14:37:21.618" v="201" actId="14100"/>
          <ac:cxnSpMkLst>
            <pc:docMk/>
            <pc:sldMk cId="0" sldId="260"/>
            <ac:cxnSpMk id="8" creationId="{00D43F78-4F0A-43D7-8506-C61BE55A209C}"/>
          </ac:cxnSpMkLst>
        </pc:cxnChg>
        <pc:cxnChg chg="mod">
          <ac:chgData name="Irene Martin Morato (TAU)" userId="741f87df-aff9-4b0f-b23c-18e3a19f192c" providerId="ADAL" clId="{1C044A37-BE5E-46EA-8D00-39B9C90F760D}" dt="2023-12-04T14:37:12.357" v="200" actId="14100"/>
          <ac:cxnSpMkLst>
            <pc:docMk/>
            <pc:sldMk cId="0" sldId="260"/>
            <ac:cxnSpMk id="14" creationId="{8DA740D5-FF3F-4EE9-9BA2-5C1D3F1E754E}"/>
          </ac:cxnSpMkLst>
        </pc:cxnChg>
        <pc:cxnChg chg="del mod">
          <ac:chgData name="Irene Martin Morato (TAU)" userId="741f87df-aff9-4b0f-b23c-18e3a19f192c" providerId="ADAL" clId="{1C044A37-BE5E-46EA-8D00-39B9C90F760D}" dt="2023-12-04T14:36:42.131" v="192" actId="478"/>
          <ac:cxnSpMkLst>
            <pc:docMk/>
            <pc:sldMk cId="0" sldId="260"/>
            <ac:cxnSpMk id="23" creationId="{B3D8F048-CD04-4A75-AD22-99AF279FCA16}"/>
          </ac:cxnSpMkLst>
        </pc:cxnChg>
      </pc:sldChg>
      <pc:sldChg chg="modSp mod">
        <pc:chgData name="Irene Martin Morato (TAU)" userId="741f87df-aff9-4b0f-b23c-18e3a19f192c" providerId="ADAL" clId="{1C044A37-BE5E-46EA-8D00-39B9C90F760D}" dt="2023-12-04T14:38:49.272" v="205" actId="20577"/>
        <pc:sldMkLst>
          <pc:docMk/>
          <pc:sldMk cId="0" sldId="261"/>
        </pc:sldMkLst>
        <pc:spChg chg="mod">
          <ac:chgData name="Irene Martin Morato (TAU)" userId="741f87df-aff9-4b0f-b23c-18e3a19f192c" providerId="ADAL" clId="{1C044A37-BE5E-46EA-8D00-39B9C90F760D}" dt="2023-12-04T14:38:49.272" v="205" actId="20577"/>
          <ac:spMkLst>
            <pc:docMk/>
            <pc:sldMk cId="0" sldId="261"/>
            <ac:spMk id="278" creationId="{00000000-0000-0000-0000-000000000000}"/>
          </ac:spMkLst>
        </pc:spChg>
        <pc:spChg chg="mod">
          <ac:chgData name="Irene Martin Morato (TAU)" userId="741f87df-aff9-4b0f-b23c-18e3a19f192c" providerId="ADAL" clId="{1C044A37-BE5E-46EA-8D00-39B9C90F760D}" dt="2023-12-04T14:38:47.257" v="203" actId="21"/>
          <ac:spMkLst>
            <pc:docMk/>
            <pc:sldMk cId="0" sldId="261"/>
            <ac:spMk id="279" creationId="{00000000-0000-0000-0000-000000000000}"/>
          </ac:spMkLst>
        </pc:spChg>
      </pc:sldChg>
      <pc:sldChg chg="modSp mod">
        <pc:chgData name="Irene Martin Morato (TAU)" userId="741f87df-aff9-4b0f-b23c-18e3a19f192c" providerId="ADAL" clId="{1C044A37-BE5E-46EA-8D00-39B9C90F760D}" dt="2023-12-04T14:52:15.086" v="212" actId="20577"/>
        <pc:sldMkLst>
          <pc:docMk/>
          <pc:sldMk cId="0" sldId="262"/>
        </pc:sldMkLst>
        <pc:spChg chg="mod">
          <ac:chgData name="Irene Martin Morato (TAU)" userId="741f87df-aff9-4b0f-b23c-18e3a19f192c" providerId="ADAL" clId="{1C044A37-BE5E-46EA-8D00-39B9C90F760D}" dt="2023-12-04T14:52:15.086" v="212" actId="20577"/>
          <ac:spMkLst>
            <pc:docMk/>
            <pc:sldMk cId="0" sldId="262"/>
            <ac:spMk id="285" creationId="{00000000-0000-0000-0000-000000000000}"/>
          </ac:spMkLst>
        </pc:spChg>
      </pc:sldChg>
      <pc:sldChg chg="modSp mod">
        <pc:chgData name="Irene Martin Morato (TAU)" userId="741f87df-aff9-4b0f-b23c-18e3a19f192c" providerId="ADAL" clId="{1C044A37-BE5E-46EA-8D00-39B9C90F760D}" dt="2023-12-04T13:26:32.820" v="34" actId="113"/>
        <pc:sldMkLst>
          <pc:docMk/>
          <pc:sldMk cId="0" sldId="263"/>
        </pc:sldMkLst>
        <pc:spChg chg="mod">
          <ac:chgData name="Irene Martin Morato (TAU)" userId="741f87df-aff9-4b0f-b23c-18e3a19f192c" providerId="ADAL" clId="{1C044A37-BE5E-46EA-8D00-39B9C90F760D}" dt="2023-12-04T13:26:32.820" v="34" actId="113"/>
          <ac:spMkLst>
            <pc:docMk/>
            <pc:sldMk cId="0" sldId="263"/>
            <ac:spMk id="292" creationId="{00000000-0000-0000-0000-000000000000}"/>
          </ac:spMkLst>
        </pc:spChg>
      </pc:sldChg>
      <pc:sldChg chg="modSp mod">
        <pc:chgData name="Irene Martin Morato (TAU)" userId="741f87df-aff9-4b0f-b23c-18e3a19f192c" providerId="ADAL" clId="{1C044A37-BE5E-46EA-8D00-39B9C90F760D}" dt="2023-12-04T15:01:52.422" v="276" actId="404"/>
        <pc:sldMkLst>
          <pc:docMk/>
          <pc:sldMk cId="0" sldId="264"/>
        </pc:sldMkLst>
        <pc:spChg chg="mod">
          <ac:chgData name="Irene Martin Morato (TAU)" userId="741f87df-aff9-4b0f-b23c-18e3a19f192c" providerId="ADAL" clId="{1C044A37-BE5E-46EA-8D00-39B9C90F760D}" dt="2023-12-04T15:01:52.422" v="276" actId="404"/>
          <ac:spMkLst>
            <pc:docMk/>
            <pc:sldMk cId="0" sldId="264"/>
            <ac:spMk id="299" creationId="{00000000-0000-0000-0000-000000000000}"/>
          </ac:spMkLst>
        </pc:spChg>
      </pc:sldChg>
      <pc:sldChg chg="modSp mod">
        <pc:chgData name="Irene Martin Morato (TAU)" userId="741f87df-aff9-4b0f-b23c-18e3a19f192c" providerId="ADAL" clId="{1C044A37-BE5E-46EA-8D00-39B9C90F760D}" dt="2023-12-04T15:35:51.952" v="344" actId="20577"/>
        <pc:sldMkLst>
          <pc:docMk/>
          <pc:sldMk cId="0" sldId="266"/>
        </pc:sldMkLst>
        <pc:spChg chg="mod">
          <ac:chgData name="Irene Martin Morato (TAU)" userId="741f87df-aff9-4b0f-b23c-18e3a19f192c" providerId="ADAL" clId="{1C044A37-BE5E-46EA-8D00-39B9C90F760D}" dt="2023-12-04T15:35:51.952" v="344" actId="20577"/>
          <ac:spMkLst>
            <pc:docMk/>
            <pc:sldMk cId="0" sldId="266"/>
            <ac:spMk id="315" creationId="{00000000-0000-0000-0000-000000000000}"/>
          </ac:spMkLst>
        </pc:spChg>
      </pc:sldChg>
      <pc:sldChg chg="modSp mod">
        <pc:chgData name="Irene Martin Morato (TAU)" userId="741f87df-aff9-4b0f-b23c-18e3a19f192c" providerId="ADAL" clId="{1C044A37-BE5E-46EA-8D00-39B9C90F760D}" dt="2023-12-04T15:36:54.426" v="345" actId="6549"/>
        <pc:sldMkLst>
          <pc:docMk/>
          <pc:sldMk cId="0" sldId="268"/>
        </pc:sldMkLst>
        <pc:spChg chg="mod">
          <ac:chgData name="Irene Martin Morato (TAU)" userId="741f87df-aff9-4b0f-b23c-18e3a19f192c" providerId="ADAL" clId="{1C044A37-BE5E-46EA-8D00-39B9C90F760D}" dt="2023-12-04T15:36:54.426" v="345" actId="6549"/>
          <ac:spMkLst>
            <pc:docMk/>
            <pc:sldMk cId="0" sldId="268"/>
            <ac:spMk id="3" creationId="{878ED80B-EB47-4BD9-9947-646C73E8BCA4}"/>
          </ac:spMkLst>
        </pc:spChg>
      </pc:sldChg>
      <pc:sldChg chg="modSp mod">
        <pc:chgData name="Irene Martin Morato (TAU)" userId="741f87df-aff9-4b0f-b23c-18e3a19f192c" providerId="ADAL" clId="{1C044A37-BE5E-46EA-8D00-39B9C90F760D}" dt="2023-12-04T15:37:41.117" v="346" actId="113"/>
        <pc:sldMkLst>
          <pc:docMk/>
          <pc:sldMk cId="0" sldId="269"/>
        </pc:sldMkLst>
        <pc:spChg chg="mod">
          <ac:chgData name="Irene Martin Morato (TAU)" userId="741f87df-aff9-4b0f-b23c-18e3a19f192c" providerId="ADAL" clId="{1C044A37-BE5E-46EA-8D00-39B9C90F760D}" dt="2023-12-04T15:37:41.117" v="346" actId="113"/>
          <ac:spMkLst>
            <pc:docMk/>
            <pc:sldMk cId="0" sldId="269"/>
            <ac:spMk id="6" creationId="{24C51AD1-DA93-466E-BE7A-D4CE10C80261}"/>
          </ac:spMkLst>
        </pc:spChg>
      </pc:sldChg>
      <pc:sldChg chg="addSp delSp modSp mod">
        <pc:chgData name="Irene Martin Morato (TAU)" userId="741f87df-aff9-4b0f-b23c-18e3a19f192c" providerId="ADAL" clId="{1C044A37-BE5E-46EA-8D00-39B9C90F760D}" dt="2023-12-04T16:06:32.745" v="578" actId="1076"/>
        <pc:sldMkLst>
          <pc:docMk/>
          <pc:sldMk cId="0" sldId="270"/>
        </pc:sldMkLst>
        <pc:spChg chg="add mod">
          <ac:chgData name="Irene Martin Morato (TAU)" userId="741f87df-aff9-4b0f-b23c-18e3a19f192c" providerId="ADAL" clId="{1C044A37-BE5E-46EA-8D00-39B9C90F760D}" dt="2023-12-04T16:06:13.959" v="574" actId="1076"/>
          <ac:spMkLst>
            <pc:docMk/>
            <pc:sldMk cId="0" sldId="270"/>
            <ac:spMk id="6" creationId="{A33EEA33-5364-B506-155D-B480D4A5AEFF}"/>
          </ac:spMkLst>
        </pc:spChg>
        <pc:spChg chg="add mod">
          <ac:chgData name="Irene Martin Morato (TAU)" userId="741f87df-aff9-4b0f-b23c-18e3a19f192c" providerId="ADAL" clId="{1C044A37-BE5E-46EA-8D00-39B9C90F760D}" dt="2023-12-04T16:06:32.745" v="578" actId="1076"/>
          <ac:spMkLst>
            <pc:docMk/>
            <pc:sldMk cId="0" sldId="270"/>
            <ac:spMk id="15" creationId="{EDBD3A9D-01F8-6ED7-07E3-81F3194BBC5A}"/>
          </ac:spMkLst>
        </pc:spChg>
        <pc:spChg chg="mod">
          <ac:chgData name="Irene Martin Morato (TAU)" userId="741f87df-aff9-4b0f-b23c-18e3a19f192c" providerId="ADAL" clId="{1C044A37-BE5E-46EA-8D00-39B9C90F760D}" dt="2023-12-04T16:01:42.694" v="553" actId="20577"/>
          <ac:spMkLst>
            <pc:docMk/>
            <pc:sldMk cId="0" sldId="270"/>
            <ac:spMk id="341" creationId="{00000000-0000-0000-0000-000000000000}"/>
          </ac:spMkLst>
        </pc:spChg>
        <pc:picChg chg="add del">
          <ac:chgData name="Irene Martin Morato (TAU)" userId="741f87df-aff9-4b0f-b23c-18e3a19f192c" providerId="ADAL" clId="{1C044A37-BE5E-46EA-8D00-39B9C90F760D}" dt="2023-12-04T16:04:00.264" v="563" actId="478"/>
          <ac:picMkLst>
            <pc:docMk/>
            <pc:sldMk cId="0" sldId="270"/>
            <ac:picMk id="10" creationId="{D9BB2475-6F43-AA21-086C-A19786A30534}"/>
          </ac:picMkLst>
        </pc:picChg>
        <pc:picChg chg="add del">
          <ac:chgData name="Irene Martin Morato (TAU)" userId="741f87df-aff9-4b0f-b23c-18e3a19f192c" providerId="ADAL" clId="{1C044A37-BE5E-46EA-8D00-39B9C90F760D}" dt="2023-12-04T16:04:05.706" v="565" actId="478"/>
          <ac:picMkLst>
            <pc:docMk/>
            <pc:sldMk cId="0" sldId="270"/>
            <ac:picMk id="12" creationId="{FAE9F99A-9114-C81C-93FB-208BBF83296A}"/>
          </ac:picMkLst>
        </pc:picChg>
        <pc:picChg chg="add mod">
          <ac:chgData name="Irene Martin Morato (TAU)" userId="741f87df-aff9-4b0f-b23c-18e3a19f192c" providerId="ADAL" clId="{1C044A37-BE5E-46EA-8D00-39B9C90F760D}" dt="2023-12-04T16:06:25.854" v="576" actId="1076"/>
          <ac:picMkLst>
            <pc:docMk/>
            <pc:sldMk cId="0" sldId="270"/>
            <ac:picMk id="14" creationId="{0231BCF3-58D0-3F83-A04A-A4A73D006F50}"/>
          </ac:picMkLst>
        </pc:picChg>
        <pc:cxnChg chg="add mod">
          <ac:chgData name="Irene Martin Morato (TAU)" userId="741f87df-aff9-4b0f-b23c-18e3a19f192c" providerId="ADAL" clId="{1C044A37-BE5E-46EA-8D00-39B9C90F760D}" dt="2023-12-04T16:06:21.665" v="575" actId="14100"/>
          <ac:cxnSpMkLst>
            <pc:docMk/>
            <pc:sldMk cId="0" sldId="270"/>
            <ac:cxnSpMk id="8" creationId="{8E50A9E1-D3BD-CC1D-E260-C815C25EE911}"/>
          </ac:cxnSpMkLst>
        </pc:cxnChg>
      </pc:sldChg>
      <pc:sldChg chg="addSp modSp mod">
        <pc:chgData name="Irene Martin Morato (TAU)" userId="741f87df-aff9-4b0f-b23c-18e3a19f192c" providerId="ADAL" clId="{1C044A37-BE5E-46EA-8D00-39B9C90F760D}" dt="2023-12-04T13:33:39.244" v="81" actId="1076"/>
        <pc:sldMkLst>
          <pc:docMk/>
          <pc:sldMk cId="0" sldId="272"/>
        </pc:sldMkLst>
        <pc:spChg chg="add mod">
          <ac:chgData name="Irene Martin Morato (TAU)" userId="741f87df-aff9-4b0f-b23c-18e3a19f192c" providerId="ADAL" clId="{1C044A37-BE5E-46EA-8D00-39B9C90F760D}" dt="2023-12-04T13:33:02.323" v="80" actId="1076"/>
          <ac:spMkLst>
            <pc:docMk/>
            <pc:sldMk cId="0" sldId="272"/>
            <ac:spMk id="2" creationId="{5EFD7CCA-844B-42E1-526B-388C0F6736D1}"/>
          </ac:spMkLst>
        </pc:spChg>
        <pc:spChg chg="mod">
          <ac:chgData name="Irene Martin Morato (TAU)" userId="741f87df-aff9-4b0f-b23c-18e3a19f192c" providerId="ADAL" clId="{1C044A37-BE5E-46EA-8D00-39B9C90F760D}" dt="2023-12-04T13:33:39.244" v="81" actId="1076"/>
          <ac:spMkLst>
            <pc:docMk/>
            <pc:sldMk cId="0" sldId="272"/>
            <ac:spMk id="361" creationId="{CBBBFF92-48BD-475C-9D24-F9E401DAC98A}"/>
          </ac:spMkLst>
        </pc:spChg>
      </pc:sldChg>
      <pc:sldChg chg="modSp mod">
        <pc:chgData name="Irene Martin Morato (TAU)" userId="741f87df-aff9-4b0f-b23c-18e3a19f192c" providerId="ADAL" clId="{1C044A37-BE5E-46EA-8D00-39B9C90F760D}" dt="2023-12-04T16:21:18.621" v="586"/>
        <pc:sldMkLst>
          <pc:docMk/>
          <pc:sldMk cId="0" sldId="273"/>
        </pc:sldMkLst>
        <pc:spChg chg="mod">
          <ac:chgData name="Irene Martin Morato (TAU)" userId="741f87df-aff9-4b0f-b23c-18e3a19f192c" providerId="ADAL" clId="{1C044A37-BE5E-46EA-8D00-39B9C90F760D}" dt="2023-12-04T16:21:18.621" v="586"/>
          <ac:spMkLst>
            <pc:docMk/>
            <pc:sldMk cId="0" sldId="273"/>
            <ac:spMk id="361" creationId="{00000000-0000-0000-0000-000000000000}"/>
          </ac:spMkLst>
        </pc:spChg>
      </pc:sldChg>
      <pc:sldChg chg="modSp mod">
        <pc:chgData name="Irene Martin Morato (TAU)" userId="741f87df-aff9-4b0f-b23c-18e3a19f192c" providerId="ADAL" clId="{1C044A37-BE5E-46EA-8D00-39B9C90F760D}" dt="2023-12-04T17:10:31.525" v="740" actId="113"/>
        <pc:sldMkLst>
          <pc:docMk/>
          <pc:sldMk cId="0" sldId="278"/>
        </pc:sldMkLst>
        <pc:spChg chg="mod">
          <ac:chgData name="Irene Martin Morato (TAU)" userId="741f87df-aff9-4b0f-b23c-18e3a19f192c" providerId="ADAL" clId="{1C044A37-BE5E-46EA-8D00-39B9C90F760D}" dt="2023-12-04T17:10:31.525" v="740" actId="113"/>
          <ac:spMkLst>
            <pc:docMk/>
            <pc:sldMk cId="0" sldId="278"/>
            <ac:spMk id="394" creationId="{00000000-0000-0000-0000-000000000000}"/>
          </ac:spMkLst>
        </pc:spChg>
      </pc:sldChg>
      <pc:sldChg chg="modSp mod">
        <pc:chgData name="Irene Martin Morato (TAU)" userId="741f87df-aff9-4b0f-b23c-18e3a19f192c" providerId="ADAL" clId="{1C044A37-BE5E-46EA-8D00-39B9C90F760D}" dt="2023-12-04T17:11:22.655" v="744" actId="20577"/>
        <pc:sldMkLst>
          <pc:docMk/>
          <pc:sldMk cId="0" sldId="280"/>
        </pc:sldMkLst>
        <pc:spChg chg="mod">
          <ac:chgData name="Irene Martin Morato (TAU)" userId="741f87df-aff9-4b0f-b23c-18e3a19f192c" providerId="ADAL" clId="{1C044A37-BE5E-46EA-8D00-39B9C90F760D}" dt="2023-12-04T17:11:22.655" v="744" actId="20577"/>
          <ac:spMkLst>
            <pc:docMk/>
            <pc:sldMk cId="0" sldId="280"/>
            <ac:spMk id="408" creationId="{00000000-0000-0000-0000-000000000000}"/>
          </ac:spMkLst>
        </pc:spChg>
      </pc:sldChg>
      <pc:sldChg chg="del">
        <pc:chgData name="Irene Martin Morato (TAU)" userId="741f87df-aff9-4b0f-b23c-18e3a19f192c" providerId="ADAL" clId="{1C044A37-BE5E-46EA-8D00-39B9C90F760D}" dt="2023-12-04T16:25:19.986" v="587" actId="2696"/>
        <pc:sldMkLst>
          <pc:docMk/>
          <pc:sldMk cId="0" sldId="285"/>
        </pc:sldMkLst>
      </pc:sldChg>
      <pc:sldChg chg="addSp delSp modSp mod">
        <pc:chgData name="Irene Martin Morato (TAU)" userId="741f87df-aff9-4b0f-b23c-18e3a19f192c" providerId="ADAL" clId="{1C044A37-BE5E-46EA-8D00-39B9C90F760D}" dt="2023-12-04T16:40:48.839" v="625" actId="20577"/>
        <pc:sldMkLst>
          <pc:docMk/>
          <pc:sldMk cId="0" sldId="286"/>
        </pc:sldMkLst>
        <pc:spChg chg="add mod">
          <ac:chgData name="Irene Martin Morato (TAU)" userId="741f87df-aff9-4b0f-b23c-18e3a19f192c" providerId="ADAL" clId="{1C044A37-BE5E-46EA-8D00-39B9C90F760D}" dt="2023-12-04T16:40:48.839" v="625" actId="20577"/>
          <ac:spMkLst>
            <pc:docMk/>
            <pc:sldMk cId="0" sldId="286"/>
            <ac:spMk id="6" creationId="{5A6C6E62-7898-9175-652D-921DD1A15B4A}"/>
          </ac:spMkLst>
        </pc:spChg>
        <pc:spChg chg="del">
          <ac:chgData name="Irene Martin Morato (TAU)" userId="741f87df-aff9-4b0f-b23c-18e3a19f192c" providerId="ADAL" clId="{1C044A37-BE5E-46EA-8D00-39B9C90F760D}" dt="2023-12-04T16:38:08.921" v="589" actId="478"/>
          <ac:spMkLst>
            <pc:docMk/>
            <pc:sldMk cId="0" sldId="286"/>
            <ac:spMk id="7" creationId="{BAD228EC-03DD-44A9-84F5-C57E42AE7811}"/>
          </ac:spMkLst>
        </pc:spChg>
        <pc:spChg chg="mod">
          <ac:chgData name="Irene Martin Morato (TAU)" userId="741f87df-aff9-4b0f-b23c-18e3a19f192c" providerId="ADAL" clId="{1C044A37-BE5E-46EA-8D00-39B9C90F760D}" dt="2023-12-04T16:38:29.818" v="595" actId="1076"/>
          <ac:spMkLst>
            <pc:docMk/>
            <pc:sldMk cId="0" sldId="286"/>
            <ac:spMk id="14" creationId="{C1C368DF-9ACD-49A7-B1B7-FE5A7AA72D39}"/>
          </ac:spMkLst>
        </pc:spChg>
        <pc:grpChg chg="del">
          <ac:chgData name="Irene Martin Morato (TAU)" userId="741f87df-aff9-4b0f-b23c-18e3a19f192c" providerId="ADAL" clId="{1C044A37-BE5E-46EA-8D00-39B9C90F760D}" dt="2023-12-04T16:38:07.088" v="588" actId="478"/>
          <ac:grpSpMkLst>
            <pc:docMk/>
            <pc:sldMk cId="0" sldId="286"/>
            <ac:grpSpMk id="16" creationId="{2F640676-1CD4-4FDC-BDCA-94F9ED959235}"/>
          </ac:grpSpMkLst>
        </pc:grpChg>
        <pc:grpChg chg="del">
          <ac:chgData name="Irene Martin Morato (TAU)" userId="741f87df-aff9-4b0f-b23c-18e3a19f192c" providerId="ADAL" clId="{1C044A37-BE5E-46EA-8D00-39B9C90F760D}" dt="2023-12-04T16:38:24.512" v="594" actId="478"/>
          <ac:grpSpMkLst>
            <pc:docMk/>
            <pc:sldMk cId="0" sldId="286"/>
            <ac:grpSpMk id="17" creationId="{1E95542D-89B2-42FC-80C1-2F0D0061E6EA}"/>
          </ac:grpSpMkLst>
        </pc:grpChg>
        <pc:graphicFrameChg chg="modGraphic">
          <ac:chgData name="Irene Martin Morato (TAU)" userId="741f87df-aff9-4b0f-b23c-18e3a19f192c" providerId="ADAL" clId="{1C044A37-BE5E-46EA-8D00-39B9C90F760D}" dt="2023-12-04T16:40:11.531" v="600" actId="207"/>
          <ac:graphicFrameMkLst>
            <pc:docMk/>
            <pc:sldMk cId="0" sldId="286"/>
            <ac:graphicFrameMk id="459" creationId="{00000000-0000-0000-0000-000000000000}"/>
          </ac:graphicFrameMkLst>
        </pc:graphicFrameChg>
      </pc:sldChg>
      <pc:sldChg chg="modSp mod">
        <pc:chgData name="Irene Martin Morato (TAU)" userId="741f87df-aff9-4b0f-b23c-18e3a19f192c" providerId="ADAL" clId="{1C044A37-BE5E-46EA-8D00-39B9C90F760D}" dt="2023-12-04T16:42:28.982" v="630" actId="12"/>
        <pc:sldMkLst>
          <pc:docMk/>
          <pc:sldMk cId="0" sldId="288"/>
        </pc:sldMkLst>
        <pc:spChg chg="mod">
          <ac:chgData name="Irene Martin Morato (TAU)" userId="741f87df-aff9-4b0f-b23c-18e3a19f192c" providerId="ADAL" clId="{1C044A37-BE5E-46EA-8D00-39B9C90F760D}" dt="2023-12-04T16:42:28.982" v="630" actId="12"/>
          <ac:spMkLst>
            <pc:docMk/>
            <pc:sldMk cId="0" sldId="288"/>
            <ac:spMk id="475" creationId="{00000000-0000-0000-0000-000000000000}"/>
          </ac:spMkLst>
        </pc:spChg>
      </pc:sldChg>
      <pc:sldChg chg="addSp delSp modSp mod">
        <pc:chgData name="Irene Martin Morato (TAU)" userId="741f87df-aff9-4b0f-b23c-18e3a19f192c" providerId="ADAL" clId="{1C044A37-BE5E-46EA-8D00-39B9C90F760D}" dt="2023-12-04T16:48:31.570" v="737" actId="207"/>
        <pc:sldMkLst>
          <pc:docMk/>
          <pc:sldMk cId="0" sldId="289"/>
        </pc:sldMkLst>
        <pc:spChg chg="add del">
          <ac:chgData name="Irene Martin Morato (TAU)" userId="741f87df-aff9-4b0f-b23c-18e3a19f192c" providerId="ADAL" clId="{1C044A37-BE5E-46EA-8D00-39B9C90F760D}" dt="2023-12-04T16:47:04.869" v="657"/>
          <ac:spMkLst>
            <pc:docMk/>
            <pc:sldMk cId="0" sldId="289"/>
            <ac:spMk id="5" creationId="{0DF7E3F7-3510-B30D-7F27-415E2FAA2D50}"/>
          </ac:spMkLst>
        </pc:spChg>
        <pc:spChg chg="add mod">
          <ac:chgData name="Irene Martin Morato (TAU)" userId="741f87df-aff9-4b0f-b23c-18e3a19f192c" providerId="ADAL" clId="{1C044A37-BE5E-46EA-8D00-39B9C90F760D}" dt="2023-12-04T16:48:31.570" v="737" actId="207"/>
          <ac:spMkLst>
            <pc:docMk/>
            <pc:sldMk cId="0" sldId="289"/>
            <ac:spMk id="6" creationId="{73F80111-6D07-BCC7-7607-B0193F33A1FB}"/>
          </ac:spMkLst>
        </pc:spChg>
        <pc:spChg chg="add del">
          <ac:chgData name="Irene Martin Morato (TAU)" userId="741f87df-aff9-4b0f-b23c-18e3a19f192c" providerId="ADAL" clId="{1C044A37-BE5E-46EA-8D00-39B9C90F760D}" dt="2023-12-04T16:47:11.645" v="660"/>
          <ac:spMkLst>
            <pc:docMk/>
            <pc:sldMk cId="0" sldId="289"/>
            <ac:spMk id="7" creationId="{F7EE7108-469C-53D4-E714-47B7BED07541}"/>
          </ac:spMkLst>
        </pc:spChg>
        <pc:spChg chg="mod">
          <ac:chgData name="Irene Martin Morato (TAU)" userId="741f87df-aff9-4b0f-b23c-18e3a19f192c" providerId="ADAL" clId="{1C044A37-BE5E-46EA-8D00-39B9C90F760D}" dt="2023-12-04T16:44:46.557" v="650" actId="114"/>
          <ac:spMkLst>
            <pc:docMk/>
            <pc:sldMk cId="0" sldId="289"/>
            <ac:spMk id="482" creationId="{00000000-0000-0000-0000-000000000000}"/>
          </ac:spMkLst>
        </pc:spChg>
        <pc:picChg chg="add mod">
          <ac:chgData name="Irene Martin Morato (TAU)" userId="741f87df-aff9-4b0f-b23c-18e3a19f192c" providerId="ADAL" clId="{1C044A37-BE5E-46EA-8D00-39B9C90F760D}" dt="2023-12-04T16:46:46.088" v="655" actId="1076"/>
          <ac:picMkLst>
            <pc:docMk/>
            <pc:sldMk cId="0" sldId="289"/>
            <ac:picMk id="4" creationId="{2E33B82E-8BFC-2302-131F-1355E4CA7A05}"/>
          </ac:picMkLst>
        </pc:picChg>
      </pc:sldChg>
      <pc:sldChg chg="del">
        <pc:chgData name="Irene Martin Morato (TAU)" userId="741f87df-aff9-4b0f-b23c-18e3a19f192c" providerId="ADAL" clId="{1C044A37-BE5E-46EA-8D00-39B9C90F760D}" dt="2023-12-04T13:43:25.707" v="117" actId="47"/>
        <pc:sldMkLst>
          <pc:docMk/>
          <pc:sldMk cId="3885993338" sldId="296"/>
        </pc:sldMkLst>
      </pc:sldChg>
      <pc:sldChg chg="addSp delSp modSp mod">
        <pc:chgData name="Irene Martin Morato (TAU)" userId="741f87df-aff9-4b0f-b23c-18e3a19f192c" providerId="ADAL" clId="{1C044A37-BE5E-46EA-8D00-39B9C90F760D}" dt="2023-12-04T14:36:18.226" v="190" actId="113"/>
        <pc:sldMkLst>
          <pc:docMk/>
          <pc:sldMk cId="1925318391" sldId="297"/>
        </pc:sldMkLst>
        <pc:spChg chg="mod">
          <ac:chgData name="Irene Martin Morato (TAU)" userId="741f87df-aff9-4b0f-b23c-18e3a19f192c" providerId="ADAL" clId="{1C044A37-BE5E-46EA-8D00-39B9C90F760D}" dt="2023-12-04T14:33:04.835" v="162" actId="21"/>
          <ac:spMkLst>
            <pc:docMk/>
            <pc:sldMk cId="1925318391" sldId="297"/>
            <ac:spMk id="3" creationId="{A6F61904-1799-4068-8B7B-28EAB2E9F28E}"/>
          </ac:spMkLst>
        </pc:spChg>
        <pc:spChg chg="mod">
          <ac:chgData name="Irene Martin Morato (TAU)" userId="741f87df-aff9-4b0f-b23c-18e3a19f192c" providerId="ADAL" clId="{1C044A37-BE5E-46EA-8D00-39B9C90F760D}" dt="2023-12-04T14:35:20.118" v="174" actId="1076"/>
          <ac:spMkLst>
            <pc:docMk/>
            <pc:sldMk cId="1925318391" sldId="297"/>
            <ac:spMk id="6" creationId="{B2B11909-1712-4509-9E2D-5C8827FC8AFB}"/>
          </ac:spMkLst>
        </pc:spChg>
        <pc:spChg chg="mod">
          <ac:chgData name="Irene Martin Morato (TAU)" userId="741f87df-aff9-4b0f-b23c-18e3a19f192c" providerId="ADAL" clId="{1C044A37-BE5E-46EA-8D00-39B9C90F760D}" dt="2023-12-04T14:36:09.049" v="188" actId="1076"/>
          <ac:spMkLst>
            <pc:docMk/>
            <pc:sldMk cId="1925318391" sldId="297"/>
            <ac:spMk id="9" creationId="{DC61665E-BAC9-428E-BBDF-64FC27D57A7F}"/>
          </ac:spMkLst>
        </pc:spChg>
        <pc:spChg chg="add mod">
          <ac:chgData name="Irene Martin Morato (TAU)" userId="741f87df-aff9-4b0f-b23c-18e3a19f192c" providerId="ADAL" clId="{1C044A37-BE5E-46EA-8D00-39B9C90F760D}" dt="2023-12-04T14:36:18.226" v="190" actId="113"/>
          <ac:spMkLst>
            <pc:docMk/>
            <pc:sldMk cId="1925318391" sldId="297"/>
            <ac:spMk id="12" creationId="{935AF1E6-9ECF-C7B7-F3BD-F5CABAEB9E08}"/>
          </ac:spMkLst>
        </pc:spChg>
        <pc:spChg chg="del">
          <ac:chgData name="Irene Martin Morato (TAU)" userId="741f87df-aff9-4b0f-b23c-18e3a19f192c" providerId="ADAL" clId="{1C044A37-BE5E-46EA-8D00-39B9C90F760D}" dt="2023-12-04T14:35:00.422" v="169" actId="21"/>
          <ac:spMkLst>
            <pc:docMk/>
            <pc:sldMk cId="1925318391" sldId="297"/>
            <ac:spMk id="14" creationId="{AD71C92F-7B13-43EF-AF5F-436C08AC52D7}"/>
          </ac:spMkLst>
        </pc:spChg>
        <pc:picChg chg="mod">
          <ac:chgData name="Irene Martin Morato (TAU)" userId="741f87df-aff9-4b0f-b23c-18e3a19f192c" providerId="ADAL" clId="{1C044A37-BE5E-46EA-8D00-39B9C90F760D}" dt="2023-12-04T14:35:20.118" v="174" actId="1076"/>
          <ac:picMkLst>
            <pc:docMk/>
            <pc:sldMk cId="1925318391" sldId="297"/>
            <ac:picMk id="5" creationId="{D71E9767-6236-42AA-BAD4-86FBF9953209}"/>
          </ac:picMkLst>
        </pc:picChg>
        <pc:picChg chg="add mod">
          <ac:chgData name="Irene Martin Morato (TAU)" userId="741f87df-aff9-4b0f-b23c-18e3a19f192c" providerId="ADAL" clId="{1C044A37-BE5E-46EA-8D00-39B9C90F760D}" dt="2023-12-04T14:35:44.261" v="181" actId="14100"/>
          <ac:picMkLst>
            <pc:docMk/>
            <pc:sldMk cId="1925318391" sldId="297"/>
            <ac:picMk id="7" creationId="{DF3A86A4-F3A9-0646-1535-262ECA8A9118}"/>
          </ac:picMkLst>
        </pc:picChg>
        <pc:picChg chg="mod">
          <ac:chgData name="Irene Martin Morato (TAU)" userId="741f87df-aff9-4b0f-b23c-18e3a19f192c" providerId="ADAL" clId="{1C044A37-BE5E-46EA-8D00-39B9C90F760D}" dt="2023-12-04T14:35:24.137" v="175" actId="1076"/>
          <ac:picMkLst>
            <pc:docMk/>
            <pc:sldMk cId="1925318391" sldId="297"/>
            <ac:picMk id="8" creationId="{61BAB94B-FD17-4969-8B9F-AB4660F30EA9}"/>
          </ac:picMkLst>
        </pc:picChg>
        <pc:picChg chg="del mod">
          <ac:chgData name="Irene Martin Morato (TAU)" userId="741f87df-aff9-4b0f-b23c-18e3a19f192c" providerId="ADAL" clId="{1C044A37-BE5E-46EA-8D00-39B9C90F760D}" dt="2023-12-04T14:35:28.622" v="177" actId="478"/>
          <ac:picMkLst>
            <pc:docMk/>
            <pc:sldMk cId="1925318391" sldId="297"/>
            <ac:picMk id="11" creationId="{885E2175-92AE-4482-9DF9-A8898FFC194F}"/>
          </ac:picMkLst>
        </pc:picChg>
        <pc:picChg chg="del">
          <ac:chgData name="Irene Martin Morato (TAU)" userId="741f87df-aff9-4b0f-b23c-18e3a19f192c" providerId="ADAL" clId="{1C044A37-BE5E-46EA-8D00-39B9C90F760D}" dt="2023-12-04T14:35:00.422" v="169" actId="21"/>
          <ac:picMkLst>
            <pc:docMk/>
            <pc:sldMk cId="1925318391" sldId="297"/>
            <ac:picMk id="13" creationId="{9A4B4F32-E67C-41E4-BE64-CEB4E0369447}"/>
          </ac:picMkLst>
        </pc:picChg>
        <pc:picChg chg="del">
          <ac:chgData name="Irene Martin Morato (TAU)" userId="741f87df-aff9-4b0f-b23c-18e3a19f192c" providerId="ADAL" clId="{1C044A37-BE5E-46EA-8D00-39B9C90F760D}" dt="2023-12-04T14:33:13.323" v="164" actId="21"/>
          <ac:picMkLst>
            <pc:docMk/>
            <pc:sldMk cId="1925318391" sldId="297"/>
            <ac:picMk id="16" creationId="{E9A5A68C-E662-48B1-B5FF-7F21DA0835EF}"/>
          </ac:picMkLst>
        </pc:picChg>
      </pc:sldChg>
      <pc:sldChg chg="delSp mod">
        <pc:chgData name="Irene Martin Morato (TAU)" userId="741f87df-aff9-4b0f-b23c-18e3a19f192c" providerId="ADAL" clId="{1C044A37-BE5E-46EA-8D00-39B9C90F760D}" dt="2023-12-04T14:35:53.701" v="183" actId="478"/>
        <pc:sldMkLst>
          <pc:docMk/>
          <pc:sldMk cId="3283403230" sldId="298"/>
        </pc:sldMkLst>
        <pc:picChg chg="del">
          <ac:chgData name="Irene Martin Morato (TAU)" userId="741f87df-aff9-4b0f-b23c-18e3a19f192c" providerId="ADAL" clId="{1C044A37-BE5E-46EA-8D00-39B9C90F760D}" dt="2023-12-04T14:35:53.701" v="183" actId="478"/>
          <ac:picMkLst>
            <pc:docMk/>
            <pc:sldMk cId="3283403230" sldId="298"/>
            <ac:picMk id="18" creationId="{F76B3F46-91E5-443D-A233-656F350BE5FD}"/>
          </ac:picMkLst>
        </pc:picChg>
        <pc:cxnChg chg="del">
          <ac:chgData name="Irene Martin Morato (TAU)" userId="741f87df-aff9-4b0f-b23c-18e3a19f192c" providerId="ADAL" clId="{1C044A37-BE5E-46EA-8D00-39B9C90F760D}" dt="2023-12-04T14:35:53.102" v="182" actId="478"/>
          <ac:cxnSpMkLst>
            <pc:docMk/>
            <pc:sldMk cId="3283403230" sldId="298"/>
            <ac:cxnSpMk id="20" creationId="{C5E3F718-A8D5-459B-A9FF-51BC7FB2F2CF}"/>
          </ac:cxnSpMkLst>
        </pc:cxnChg>
      </pc:sldChg>
      <pc:sldChg chg="modSp mod">
        <pc:chgData name="Irene Martin Morato (TAU)" userId="741f87df-aff9-4b0f-b23c-18e3a19f192c" providerId="ADAL" clId="{1C044A37-BE5E-46EA-8D00-39B9C90F760D}" dt="2023-12-04T15:14:08.416" v="337" actId="12"/>
        <pc:sldMkLst>
          <pc:docMk/>
          <pc:sldMk cId="171722507" sldId="299"/>
        </pc:sldMkLst>
        <pc:spChg chg="mod">
          <ac:chgData name="Irene Martin Morato (TAU)" userId="741f87df-aff9-4b0f-b23c-18e3a19f192c" providerId="ADAL" clId="{1C044A37-BE5E-46EA-8D00-39B9C90F760D}" dt="2023-12-04T15:14:08.416" v="337" actId="12"/>
          <ac:spMkLst>
            <pc:docMk/>
            <pc:sldMk cId="171722507" sldId="299"/>
            <ac:spMk id="3" creationId="{330B0DD0-3DAD-41C2-A656-0BF3AC9C8E39}"/>
          </ac:spMkLst>
        </pc:spChg>
        <pc:spChg chg="mod">
          <ac:chgData name="Irene Martin Morato (TAU)" userId="741f87df-aff9-4b0f-b23c-18e3a19f192c" providerId="ADAL" clId="{1C044A37-BE5E-46EA-8D00-39B9C90F760D}" dt="2023-12-04T15:02:03.783" v="278" actId="1076"/>
          <ac:spMkLst>
            <pc:docMk/>
            <pc:sldMk cId="171722507" sldId="299"/>
            <ac:spMk id="7" creationId="{4655832B-0DAC-4F97-94B1-09BAC409F66A}"/>
          </ac:spMkLst>
        </pc:spChg>
        <pc:picChg chg="mod">
          <ac:chgData name="Irene Martin Morato (TAU)" userId="741f87df-aff9-4b0f-b23c-18e3a19f192c" providerId="ADAL" clId="{1C044A37-BE5E-46EA-8D00-39B9C90F760D}" dt="2023-12-04T15:02:07.573" v="279" actId="1076"/>
          <ac:picMkLst>
            <pc:docMk/>
            <pc:sldMk cId="171722507" sldId="299"/>
            <ac:picMk id="5" creationId="{F472E039-ABC8-45E0-A13A-95177AEDB712}"/>
          </ac:picMkLst>
        </pc:picChg>
      </pc:sldChg>
      <pc:sldChg chg="addSp delSp modSp mod">
        <pc:chgData name="Irene Martin Morato (TAU)" userId="741f87df-aff9-4b0f-b23c-18e3a19f192c" providerId="ADAL" clId="{1C044A37-BE5E-46EA-8D00-39B9C90F760D}" dt="2023-12-04T15:47:43.519" v="450" actId="1076"/>
        <pc:sldMkLst>
          <pc:docMk/>
          <pc:sldMk cId="2911983783" sldId="300"/>
        </pc:sldMkLst>
        <pc:spChg chg="add del">
          <ac:chgData name="Irene Martin Morato (TAU)" userId="741f87df-aff9-4b0f-b23c-18e3a19f192c" providerId="ADAL" clId="{1C044A37-BE5E-46EA-8D00-39B9C90F760D}" dt="2023-12-04T15:46:51.544" v="348" actId="478"/>
          <ac:spMkLst>
            <pc:docMk/>
            <pc:sldMk cId="2911983783" sldId="300"/>
            <ac:spMk id="6" creationId="{94AD4047-B177-E995-2542-5753A028C12B}"/>
          </ac:spMkLst>
        </pc:spChg>
        <pc:spChg chg="add mod">
          <ac:chgData name="Irene Martin Morato (TAU)" userId="741f87df-aff9-4b0f-b23c-18e3a19f192c" providerId="ADAL" clId="{1C044A37-BE5E-46EA-8D00-39B9C90F760D}" dt="2023-12-04T15:47:43.519" v="450" actId="1076"/>
          <ac:spMkLst>
            <pc:docMk/>
            <pc:sldMk cId="2911983783" sldId="300"/>
            <ac:spMk id="9" creationId="{D8F21AF9-1ECD-52FF-4C3E-7BFDF62A96EB}"/>
          </ac:spMkLst>
        </pc:spChg>
        <pc:picChg chg="add mod">
          <ac:chgData name="Irene Martin Morato (TAU)" userId="741f87df-aff9-4b0f-b23c-18e3a19f192c" providerId="ADAL" clId="{1C044A37-BE5E-46EA-8D00-39B9C90F760D}" dt="2023-12-04T15:47:01.641" v="353" actId="1076"/>
          <ac:picMkLst>
            <pc:docMk/>
            <pc:sldMk cId="2911983783" sldId="300"/>
            <ac:picMk id="8" creationId="{B53FDDC9-CF70-7D81-8FCB-D596FCED3118}"/>
          </ac:picMkLst>
        </pc:picChg>
      </pc:sldChg>
      <pc:sldChg chg="modSp mod">
        <pc:chgData name="Irene Martin Morato (TAU)" userId="741f87df-aff9-4b0f-b23c-18e3a19f192c" providerId="ADAL" clId="{1C044A37-BE5E-46EA-8D00-39B9C90F760D}" dt="2023-12-04T13:28:05.187" v="37" actId="113"/>
        <pc:sldMkLst>
          <pc:docMk/>
          <pc:sldMk cId="52611980" sldId="302"/>
        </pc:sldMkLst>
        <pc:spChg chg="mod">
          <ac:chgData name="Irene Martin Morato (TAU)" userId="741f87df-aff9-4b0f-b23c-18e3a19f192c" providerId="ADAL" clId="{1C044A37-BE5E-46EA-8D00-39B9C90F760D}" dt="2023-12-04T13:28:05.187" v="37" actId="113"/>
          <ac:spMkLst>
            <pc:docMk/>
            <pc:sldMk cId="52611980" sldId="302"/>
            <ac:spMk id="3" creationId="{5EBB22B8-76D3-4F44-B856-2C998652C755}"/>
          </ac:spMkLst>
        </pc:spChg>
      </pc:sldChg>
      <pc:sldChg chg="modSp mod">
        <pc:chgData name="Irene Martin Morato (TAU)" userId="741f87df-aff9-4b0f-b23c-18e3a19f192c" providerId="ADAL" clId="{1C044A37-BE5E-46EA-8D00-39B9C90F760D}" dt="2023-12-04T16:16:28.680" v="583" actId="1076"/>
        <pc:sldMkLst>
          <pc:docMk/>
          <pc:sldMk cId="453597173" sldId="303"/>
        </pc:sldMkLst>
        <pc:spChg chg="mod">
          <ac:chgData name="Irene Martin Morato (TAU)" userId="741f87df-aff9-4b0f-b23c-18e3a19f192c" providerId="ADAL" clId="{1C044A37-BE5E-46EA-8D00-39B9C90F760D}" dt="2023-12-04T13:37:02.177" v="82" actId="14100"/>
          <ac:spMkLst>
            <pc:docMk/>
            <pc:sldMk cId="453597173" sldId="303"/>
            <ac:spMk id="10" creationId="{4946FDB4-CAD5-4BAD-AD90-CF4C9B70D3F1}"/>
          </ac:spMkLst>
        </pc:spChg>
        <pc:spChg chg="mod">
          <ac:chgData name="Irene Martin Morato (TAU)" userId="741f87df-aff9-4b0f-b23c-18e3a19f192c" providerId="ADAL" clId="{1C044A37-BE5E-46EA-8D00-39B9C90F760D}" dt="2023-12-04T16:16:22.714" v="582" actId="20577"/>
          <ac:spMkLst>
            <pc:docMk/>
            <pc:sldMk cId="453597173" sldId="303"/>
            <ac:spMk id="12" creationId="{19F152FD-1408-4ECD-84F7-D0408242CED2}"/>
          </ac:spMkLst>
        </pc:spChg>
        <pc:spChg chg="mod">
          <ac:chgData name="Irene Martin Morato (TAU)" userId="741f87df-aff9-4b0f-b23c-18e3a19f192c" providerId="ADAL" clId="{1C044A37-BE5E-46EA-8D00-39B9C90F760D}" dt="2023-12-04T16:16:28.680" v="583" actId="1076"/>
          <ac:spMkLst>
            <pc:docMk/>
            <pc:sldMk cId="453597173" sldId="303"/>
            <ac:spMk id="13" creationId="{0D082995-A702-4FD3-A737-337FBEA1BDB7}"/>
          </ac:spMkLst>
        </pc:spChg>
      </pc:sldChg>
      <pc:sldChg chg="modSp new mod">
        <pc:chgData name="Irene Martin Morato (TAU)" userId="741f87df-aff9-4b0f-b23c-18e3a19f192c" providerId="ADAL" clId="{1C044A37-BE5E-46EA-8D00-39B9C90F760D}" dt="2023-12-04T13:42:44.931" v="112" actId="20577"/>
        <pc:sldMkLst>
          <pc:docMk/>
          <pc:sldMk cId="3544214755" sldId="309"/>
        </pc:sldMkLst>
        <pc:spChg chg="mod">
          <ac:chgData name="Irene Martin Morato (TAU)" userId="741f87df-aff9-4b0f-b23c-18e3a19f192c" providerId="ADAL" clId="{1C044A37-BE5E-46EA-8D00-39B9C90F760D}" dt="2023-12-04T13:42:44.931" v="112" actId="20577"/>
          <ac:spMkLst>
            <pc:docMk/>
            <pc:sldMk cId="3544214755" sldId="309"/>
            <ac:spMk id="2" creationId="{BCC7DD6E-1974-B27E-43DC-E2CE831D943B}"/>
          </ac:spMkLst>
        </pc:spChg>
      </pc:sldChg>
      <pc:sldChg chg="new del">
        <pc:chgData name="Irene Martin Morato (TAU)" userId="741f87df-aff9-4b0f-b23c-18e3a19f192c" providerId="ADAL" clId="{1C044A37-BE5E-46EA-8D00-39B9C90F760D}" dt="2023-12-04T13:45:21.992" v="123" actId="47"/>
        <pc:sldMkLst>
          <pc:docMk/>
          <pc:sldMk cId="4192469572" sldId="310"/>
        </pc:sldMkLst>
      </pc:sldChg>
      <pc:sldChg chg="add ord">
        <pc:chgData name="Irene Martin Morato (TAU)" userId="741f87df-aff9-4b0f-b23c-18e3a19f192c" providerId="ADAL" clId="{1C044A37-BE5E-46EA-8D00-39B9C90F760D}" dt="2023-12-04T13:43:23.230" v="116"/>
        <pc:sldMkLst>
          <pc:docMk/>
          <pc:sldMk cId="0" sldId="311"/>
        </pc:sldMkLst>
      </pc:sldChg>
      <pc:sldChg chg="modSp add mod ord">
        <pc:chgData name="Irene Martin Morato (TAU)" userId="741f87df-aff9-4b0f-b23c-18e3a19f192c" providerId="ADAL" clId="{1C044A37-BE5E-46EA-8D00-39B9C90F760D}" dt="2023-12-04T17:13:48.230" v="752" actId="12"/>
        <pc:sldMkLst>
          <pc:docMk/>
          <pc:sldMk cId="0" sldId="312"/>
        </pc:sldMkLst>
        <pc:spChg chg="mod">
          <ac:chgData name="Irene Martin Morato (TAU)" userId="741f87df-aff9-4b0f-b23c-18e3a19f192c" providerId="ADAL" clId="{1C044A37-BE5E-46EA-8D00-39B9C90F760D}" dt="2023-12-04T17:13:48.230" v="752" actId="12"/>
          <ac:spMkLst>
            <pc:docMk/>
            <pc:sldMk cId="0" sldId="312"/>
            <ac:spMk id="255" creationId="{00000000-0000-0000-0000-000000000000}"/>
          </ac:spMkLst>
        </pc:spChg>
        <pc:picChg chg="mod">
          <ac:chgData name="Irene Martin Morato (TAU)" userId="741f87df-aff9-4b0f-b23c-18e3a19f192c" providerId="ADAL" clId="{1C044A37-BE5E-46EA-8D00-39B9C90F760D}" dt="2023-12-04T17:12:47.862" v="749" actId="1076"/>
          <ac:picMkLst>
            <pc:docMk/>
            <pc:sldMk cId="0" sldId="312"/>
            <ac:picMk id="9" creationId="{408D7A05-6811-4720-8D92-C4D67739B583}"/>
          </ac:picMkLst>
        </pc:picChg>
      </pc:sldChg>
      <pc:sldChg chg="add">
        <pc:chgData name="Irene Martin Morato (TAU)" userId="741f87df-aff9-4b0f-b23c-18e3a19f192c" providerId="ADAL" clId="{1C044A37-BE5E-46EA-8D00-39B9C90F760D}" dt="2023-12-04T13:45:07.104" v="121"/>
        <pc:sldMkLst>
          <pc:docMk/>
          <pc:sldMk cId="949147491" sldId="313"/>
        </pc:sldMkLst>
      </pc:sldChg>
      <pc:sldChg chg="add">
        <pc:chgData name="Irene Martin Morato (TAU)" userId="741f87df-aff9-4b0f-b23c-18e3a19f192c" providerId="ADAL" clId="{1C044A37-BE5E-46EA-8D00-39B9C90F760D}" dt="2023-12-04T13:45:18.643" v="122"/>
        <pc:sldMkLst>
          <pc:docMk/>
          <pc:sldMk cId="0" sldId="314"/>
        </pc:sldMkLst>
      </pc:sldChg>
      <pc:sldChg chg="add">
        <pc:chgData name="Irene Martin Morato (TAU)" userId="741f87df-aff9-4b0f-b23c-18e3a19f192c" providerId="ADAL" clId="{1C044A37-BE5E-46EA-8D00-39B9C90F760D}" dt="2023-12-04T13:46:06.245" v="124"/>
        <pc:sldMkLst>
          <pc:docMk/>
          <pc:sldMk cId="0" sldId="315"/>
        </pc:sldMkLst>
      </pc:sldChg>
      <pc:sldChg chg="modSp add mod modAnim">
        <pc:chgData name="Irene Martin Morato (TAU)" userId="741f87df-aff9-4b0f-b23c-18e3a19f192c" providerId="ADAL" clId="{1C044A37-BE5E-46EA-8D00-39B9C90F760D}" dt="2023-12-04T17:21:17.813" v="761"/>
        <pc:sldMkLst>
          <pc:docMk/>
          <pc:sldMk cId="0" sldId="316"/>
        </pc:sldMkLst>
        <pc:spChg chg="mod">
          <ac:chgData name="Irene Martin Morato (TAU)" userId="741f87df-aff9-4b0f-b23c-18e3a19f192c" providerId="ADAL" clId="{1C044A37-BE5E-46EA-8D00-39B9C90F760D}" dt="2023-12-04T17:16:37.909" v="755" actId="11"/>
          <ac:spMkLst>
            <pc:docMk/>
            <pc:sldMk cId="0" sldId="316"/>
            <ac:spMk id="318" creationId="{00000000-0000-0000-0000-000000000000}"/>
          </ac:spMkLst>
        </pc:spChg>
      </pc:sldChg>
      <pc:sldChg chg="modSp add mod">
        <pc:chgData name="Irene Martin Morato (TAU)" userId="741f87df-aff9-4b0f-b23c-18e3a19f192c" providerId="ADAL" clId="{1C044A37-BE5E-46EA-8D00-39B9C90F760D}" dt="2023-12-04T17:17:08.001" v="756" actId="948"/>
        <pc:sldMkLst>
          <pc:docMk/>
          <pc:sldMk cId="0" sldId="317"/>
        </pc:sldMkLst>
        <pc:spChg chg="mod">
          <ac:chgData name="Irene Martin Morato (TAU)" userId="741f87df-aff9-4b0f-b23c-18e3a19f192c" providerId="ADAL" clId="{1C044A37-BE5E-46EA-8D00-39B9C90F760D}" dt="2023-12-04T17:17:08.001" v="756" actId="948"/>
          <ac:spMkLst>
            <pc:docMk/>
            <pc:sldMk cId="0" sldId="317"/>
            <ac:spMk id="345" creationId="{00000000-0000-0000-0000-000000000000}"/>
          </ac:spMkLst>
        </pc:spChg>
      </pc:sldChg>
      <pc:sldChg chg="modSp new mod">
        <pc:chgData name="Irene Martin Morato (TAU)" userId="741f87df-aff9-4b0f-b23c-18e3a19f192c" providerId="ADAL" clId="{1C044A37-BE5E-46EA-8D00-39B9C90F760D}" dt="2023-12-04T14:23:59.190" v="150"/>
        <pc:sldMkLst>
          <pc:docMk/>
          <pc:sldMk cId="2508557141" sldId="318"/>
        </pc:sldMkLst>
        <pc:spChg chg="mod">
          <ac:chgData name="Irene Martin Morato (TAU)" userId="741f87df-aff9-4b0f-b23c-18e3a19f192c" providerId="ADAL" clId="{1C044A37-BE5E-46EA-8D00-39B9C90F760D}" dt="2023-12-04T13:59:36.962" v="137" actId="20577"/>
          <ac:spMkLst>
            <pc:docMk/>
            <pc:sldMk cId="2508557141" sldId="318"/>
            <ac:spMk id="2" creationId="{8FAAD2CB-089C-F5C0-C405-38DE6DD4F936}"/>
          </ac:spMkLst>
        </pc:spChg>
        <pc:spChg chg="mod">
          <ac:chgData name="Irene Martin Morato (TAU)" userId="741f87df-aff9-4b0f-b23c-18e3a19f192c" providerId="ADAL" clId="{1C044A37-BE5E-46EA-8D00-39B9C90F760D}" dt="2023-12-04T14:23:59.190" v="150"/>
          <ac:spMkLst>
            <pc:docMk/>
            <pc:sldMk cId="2508557141" sldId="318"/>
            <ac:spMk id="3" creationId="{48C13122-882A-7542-286F-32849271AC3B}"/>
          </ac:spMkLst>
        </pc:spChg>
      </pc:sldChg>
      <pc:sldChg chg="addSp modSp new mod">
        <pc:chgData name="Irene Martin Morato (TAU)" userId="741f87df-aff9-4b0f-b23c-18e3a19f192c" providerId="ADAL" clId="{1C044A37-BE5E-46EA-8D00-39B9C90F760D}" dt="2023-12-04T16:17:20.708" v="585" actId="113"/>
        <pc:sldMkLst>
          <pc:docMk/>
          <pc:sldMk cId="3687924646" sldId="319"/>
        </pc:sldMkLst>
        <pc:spChg chg="mod">
          <ac:chgData name="Irene Martin Morato (TAU)" userId="741f87df-aff9-4b0f-b23c-18e3a19f192c" providerId="ADAL" clId="{1C044A37-BE5E-46EA-8D00-39B9C90F760D}" dt="2023-12-04T14:32:57.862" v="161"/>
          <ac:spMkLst>
            <pc:docMk/>
            <pc:sldMk cId="3687924646" sldId="319"/>
            <ac:spMk id="2" creationId="{D6DF1030-69E3-534B-428C-880D14EC5C62}"/>
          </ac:spMkLst>
        </pc:spChg>
        <pc:spChg chg="mod">
          <ac:chgData name="Irene Martin Morato (TAU)" userId="741f87df-aff9-4b0f-b23c-18e3a19f192c" providerId="ADAL" clId="{1C044A37-BE5E-46EA-8D00-39B9C90F760D}" dt="2023-12-04T16:17:20.708" v="585" actId="113"/>
          <ac:spMkLst>
            <pc:docMk/>
            <pc:sldMk cId="3687924646" sldId="319"/>
            <ac:spMk id="3" creationId="{5FFD22BE-2176-2DDD-E2CD-15813CB89448}"/>
          </ac:spMkLst>
        </pc:spChg>
        <pc:spChg chg="add mod">
          <ac:chgData name="Irene Martin Morato (TAU)" userId="741f87df-aff9-4b0f-b23c-18e3a19f192c" providerId="ADAL" clId="{1C044A37-BE5E-46EA-8D00-39B9C90F760D}" dt="2023-12-04T14:35:05.441" v="171" actId="1076"/>
          <ac:spMkLst>
            <pc:docMk/>
            <pc:sldMk cId="3687924646" sldId="319"/>
            <ac:spMk id="7" creationId="{41465D41-5600-6701-FF74-761A6EAFF126}"/>
          </ac:spMkLst>
        </pc:spChg>
        <pc:picChg chg="add mod">
          <ac:chgData name="Irene Martin Morato (TAU)" userId="741f87df-aff9-4b0f-b23c-18e3a19f192c" providerId="ADAL" clId="{1C044A37-BE5E-46EA-8D00-39B9C90F760D}" dt="2023-12-04T14:34:53.859" v="168" actId="1076"/>
          <ac:picMkLst>
            <pc:docMk/>
            <pc:sldMk cId="3687924646" sldId="319"/>
            <ac:picMk id="5" creationId="{E1B812D9-F216-7220-38D7-3A6A4D28EF4C}"/>
          </ac:picMkLst>
        </pc:picChg>
        <pc:picChg chg="add mod">
          <ac:chgData name="Irene Martin Morato (TAU)" userId="741f87df-aff9-4b0f-b23c-18e3a19f192c" providerId="ADAL" clId="{1C044A37-BE5E-46EA-8D00-39B9C90F760D}" dt="2023-12-04T14:35:05.441" v="171" actId="1076"/>
          <ac:picMkLst>
            <pc:docMk/>
            <pc:sldMk cId="3687924646" sldId="319"/>
            <ac:picMk id="6" creationId="{AC86B418-9A23-5CFF-FFE4-1969D9B4547B}"/>
          </ac:picMkLst>
        </pc:picChg>
      </pc:sldChg>
      <pc:sldChg chg="modSp new mod">
        <pc:chgData name="Irene Martin Morato (TAU)" userId="741f87df-aff9-4b0f-b23c-18e3a19f192c" providerId="ADAL" clId="{1C044A37-BE5E-46EA-8D00-39B9C90F760D}" dt="2023-12-04T15:10:34.085" v="297" actId="113"/>
        <pc:sldMkLst>
          <pc:docMk/>
          <pc:sldMk cId="2126500177" sldId="320"/>
        </pc:sldMkLst>
        <pc:spChg chg="mod">
          <ac:chgData name="Irene Martin Morato (TAU)" userId="741f87df-aff9-4b0f-b23c-18e3a19f192c" providerId="ADAL" clId="{1C044A37-BE5E-46EA-8D00-39B9C90F760D}" dt="2023-12-04T14:53:43.902" v="214"/>
          <ac:spMkLst>
            <pc:docMk/>
            <pc:sldMk cId="2126500177" sldId="320"/>
            <ac:spMk id="2" creationId="{58D9EBCC-EE6C-0060-092C-5B34F725D273}"/>
          </ac:spMkLst>
        </pc:spChg>
        <pc:spChg chg="mod">
          <ac:chgData name="Irene Martin Morato (TAU)" userId="741f87df-aff9-4b0f-b23c-18e3a19f192c" providerId="ADAL" clId="{1C044A37-BE5E-46EA-8D00-39B9C90F760D}" dt="2023-12-04T15:10:34.085" v="297" actId="113"/>
          <ac:spMkLst>
            <pc:docMk/>
            <pc:sldMk cId="2126500177" sldId="320"/>
            <ac:spMk id="3" creationId="{8C5DC53C-A6D9-2D19-3EF3-F376CDC9B612}"/>
          </ac:spMkLst>
        </pc:spChg>
      </pc:sldChg>
      <pc:sldChg chg="add">
        <pc:chgData name="Irene Martin Morato (TAU)" userId="741f87df-aff9-4b0f-b23c-18e3a19f192c" providerId="ADAL" clId="{1C044A37-BE5E-46EA-8D00-39B9C90F760D}" dt="2023-12-04T17:18:59.539" v="757"/>
        <pc:sldMkLst>
          <pc:docMk/>
          <pc:sldMk cId="0" sldId="321"/>
        </pc:sldMkLst>
      </pc:sldChg>
      <pc:sldChg chg="add">
        <pc:chgData name="Irene Martin Morato (TAU)" userId="741f87df-aff9-4b0f-b23c-18e3a19f192c" providerId="ADAL" clId="{1C044A37-BE5E-46EA-8D00-39B9C90F760D}" dt="2023-12-04T17:18:59.539" v="757"/>
        <pc:sldMkLst>
          <pc:docMk/>
          <pc:sldMk cId="0" sldId="322"/>
        </pc:sldMkLst>
      </pc:sldChg>
      <pc:sldChg chg="add">
        <pc:chgData name="Irene Martin Morato (TAU)" userId="741f87df-aff9-4b0f-b23c-18e3a19f192c" providerId="ADAL" clId="{1C044A37-BE5E-46EA-8D00-39B9C90F760D}" dt="2023-12-04T17:20:28.035" v="758"/>
        <pc:sldMkLst>
          <pc:docMk/>
          <pc:sldMk cId="0" sldId="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5a955481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5a955481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5a955481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5a955481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5a955481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5a955481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5a955481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5a955481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5a955481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5a955481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5a955481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5a955481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Orig, p6 m6 3 examples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5a955481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5a955481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59b5d614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59b5d614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59b5d614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59b5d614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59b5d614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59b5d614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piano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b886c979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b886c979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59b5d614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59b5d614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c-major-chord.wav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9b5d614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9b5d614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59b5d614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59b5d614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59b5d614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59b5d614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59b5d614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59b5d614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59b5d614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59b5d614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59b5d614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59b5d614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59b5d614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59b5d614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59b5d614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59b5d614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5a9554819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5a9554819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59b5d61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59b5d61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5a955481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5a955481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5a955481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75a9554819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5a955481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5a9554819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5a95548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5a95548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5a955481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5a955481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5a955481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5a955481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5a955481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5a955481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5a955481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5a955481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5a955481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5a955481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5a955481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5a955481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9b5d614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59b5d614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5c1f57b7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5c1f57b7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c1f57b7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c1f57b7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5c1f57b7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5c1f57b7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5c1f57b7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5c1f57b7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5c1f57b7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5c1f57b7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5c1f57b7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5c1f57b7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5c1f57b7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5c1f57b7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c1f57b7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5c1f57b7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5c1f57b7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5c1f57b7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9b5d61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59b5d614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5a955481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5a955481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5a955481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5a955481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brent .wav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5a95548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5a955481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5a955481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5a955481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dia" type="title">
  <p:cSld name="TITL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CB5FF"/>
              </a:buClr>
              <a:buSzPts val="1500"/>
              <a:buNone/>
              <a:defRPr sz="1500">
                <a:solidFill>
                  <a:srgbClr val="DCB5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316142" y="685801"/>
            <a:ext cx="7982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hjä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4181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151776" y="4879973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8.7.2019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322935" y="4879973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8592669" y="4893980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ollinen sisältö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4268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407223" y="681038"/>
            <a:ext cx="53196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314268" y="1629461"/>
            <a:ext cx="2949300" cy="2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20618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13573" y="681038"/>
            <a:ext cx="53133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2"/>
          </p:nvPr>
        </p:nvSpPr>
        <p:spPr>
          <a:xfrm>
            <a:off x="320618" y="1629461"/>
            <a:ext cx="2949300" cy="2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pystysuora teksti" type="vertTx">
  <p:cSld name="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09797" y="674828"/>
            <a:ext cx="78867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 rot="5400000">
            <a:off x="2627793" y="-1031177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Vertical Text">
  <p:cSld name="1_Title and Vertical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09793" y="674828"/>
            <a:ext cx="78867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 rot="5400000">
            <a:off x="2627793" y="-1031177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ystysuora otsikko ja teksti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 rot="5400000">
            <a:off x="5553750" y="1671037"/>
            <a:ext cx="39516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 rot="5400000">
            <a:off x="1553175" y="-243563"/>
            <a:ext cx="39516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1_Vertical Title and 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 rot="5400000">
            <a:off x="5553750" y="1671037"/>
            <a:ext cx="39516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 rot="5400000">
            <a:off x="1553175" y="-243563"/>
            <a:ext cx="39516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030A0"/>
              </a:buClr>
              <a:buSzPts val="1500"/>
              <a:buNone/>
              <a:defRPr sz="1500">
                <a:solidFill>
                  <a:srgbClr val="7030A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ollinen kuva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314272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>
            <a:spLocks noGrp="1"/>
          </p:cNvSpPr>
          <p:nvPr>
            <p:ph type="pic" idx="2"/>
          </p:nvPr>
        </p:nvSpPr>
        <p:spPr>
          <a:xfrm>
            <a:off x="3467100" y="685706"/>
            <a:ext cx="5263800" cy="3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314272" y="1667865"/>
            <a:ext cx="2949300" cy="27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4269" y="681038"/>
            <a:ext cx="294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>
            <a:spLocks noGrp="1"/>
          </p:cNvSpPr>
          <p:nvPr>
            <p:ph type="pic" idx="2"/>
          </p:nvPr>
        </p:nvSpPr>
        <p:spPr>
          <a:xfrm>
            <a:off x="3460750" y="685706"/>
            <a:ext cx="5266200" cy="3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314269" y="1667865"/>
            <a:ext cx="2949300" cy="27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caption">
  <p:cSld name="1_Big capti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37759" y="857434"/>
            <a:ext cx="36405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4521200" y="984343"/>
            <a:ext cx="3780000" cy="3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>
                <a:solidFill>
                  <a:srgbClr val="3A3838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>
                <a:solidFill>
                  <a:srgbClr val="3A3838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 caption">
  <p:cSld name="2_Big 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49358" y="847290"/>
            <a:ext cx="36405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4514853" y="990696"/>
            <a:ext cx="3780000" cy="3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caption and picture">
  <p:cSld name="1_Big caption and pictur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>
            <a:spLocks noGrp="1"/>
          </p:cNvSpPr>
          <p:nvPr>
            <p:ph type="pic" idx="2"/>
          </p:nvPr>
        </p:nvSpPr>
        <p:spPr>
          <a:xfrm>
            <a:off x="4152901" y="681038"/>
            <a:ext cx="45780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5531" y="594299"/>
            <a:ext cx="37182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96272" y="2220012"/>
            <a:ext cx="3637500" cy="24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Char char="•"/>
              <a:defRPr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>
                <a:solidFill>
                  <a:srgbClr val="3A3838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>
                <a:solidFill>
                  <a:srgbClr val="3A3838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>
                <a:solidFill>
                  <a:srgbClr val="3A3838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 caption and picture">
  <p:cSld name="2_Big caption and pictur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95170" y="2220012"/>
            <a:ext cx="3642900" cy="2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>
            <a:spLocks noGrp="1"/>
          </p:cNvSpPr>
          <p:nvPr>
            <p:ph type="pic" idx="2"/>
          </p:nvPr>
        </p:nvSpPr>
        <p:spPr>
          <a:xfrm>
            <a:off x="4146550" y="681038"/>
            <a:ext cx="4584300" cy="3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21499" y="581743"/>
            <a:ext cx="37167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ext">
  <p:cSld name="4 pictures and 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310682" y="681038"/>
            <a:ext cx="7880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>
            <a:spLocks noGrp="1"/>
          </p:cNvSpPr>
          <p:nvPr>
            <p:ph type="pic" idx="2"/>
          </p:nvPr>
        </p:nvSpPr>
        <p:spPr>
          <a:xfrm>
            <a:off x="396808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xfrm>
            <a:off x="396808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>
            <a:spLocks noGrp="1"/>
          </p:cNvSpPr>
          <p:nvPr>
            <p:ph type="pic" idx="3"/>
          </p:nvPr>
        </p:nvSpPr>
        <p:spPr>
          <a:xfrm>
            <a:off x="2402887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4"/>
          </p:nvPr>
        </p:nvSpPr>
        <p:spPr>
          <a:xfrm>
            <a:off x="2402887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>
            <a:spLocks noGrp="1"/>
          </p:cNvSpPr>
          <p:nvPr>
            <p:ph type="pic" idx="5"/>
          </p:nvPr>
        </p:nvSpPr>
        <p:spPr>
          <a:xfrm>
            <a:off x="4399636" y="1448991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6"/>
          </p:nvPr>
        </p:nvSpPr>
        <p:spPr>
          <a:xfrm>
            <a:off x="4399636" y="2591719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>
            <a:spLocks noGrp="1"/>
          </p:cNvSpPr>
          <p:nvPr>
            <p:ph type="pic" idx="7"/>
          </p:nvPr>
        </p:nvSpPr>
        <p:spPr>
          <a:xfrm>
            <a:off x="6396385" y="1450395"/>
            <a:ext cx="1876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8"/>
          </p:nvPr>
        </p:nvSpPr>
        <p:spPr>
          <a:xfrm>
            <a:off x="6396385" y="2593123"/>
            <a:ext cx="1876800" cy="1975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 and text">
  <p:cSld name="3 pictures and 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0682" y="681038"/>
            <a:ext cx="7880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>
            <a:spLocks noGrp="1"/>
          </p:cNvSpPr>
          <p:nvPr>
            <p:ph type="pic" idx="2"/>
          </p:nvPr>
        </p:nvSpPr>
        <p:spPr>
          <a:xfrm>
            <a:off x="396808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396808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8"/>
          <p:cNvSpPr>
            <a:spLocks noGrp="1"/>
          </p:cNvSpPr>
          <p:nvPr>
            <p:ph type="pic" idx="3"/>
          </p:nvPr>
        </p:nvSpPr>
        <p:spPr>
          <a:xfrm>
            <a:off x="2977341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4"/>
          </p:nvPr>
        </p:nvSpPr>
        <p:spPr>
          <a:xfrm>
            <a:off x="2977341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>
            <a:spLocks noGrp="1"/>
          </p:cNvSpPr>
          <p:nvPr>
            <p:ph type="pic" idx="5"/>
          </p:nvPr>
        </p:nvSpPr>
        <p:spPr>
          <a:xfrm>
            <a:off x="5557873" y="1448991"/>
            <a:ext cx="24240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6"/>
          </p:nvPr>
        </p:nvSpPr>
        <p:spPr>
          <a:xfrm>
            <a:off x="5557873" y="2591719"/>
            <a:ext cx="2424000" cy="20664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108000" tIns="162000" rIns="108000" bIns="162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501254" y="2126854"/>
            <a:ext cx="79953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body" idx="1"/>
          </p:nvPr>
        </p:nvSpPr>
        <p:spPr>
          <a:xfrm>
            <a:off x="501253" y="3588544"/>
            <a:ext cx="79950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69696"/>
              </a:buClr>
              <a:buSzPts val="1400"/>
              <a:buFont typeface="Arial"/>
              <a:buNone/>
              <a:defRPr sz="1400">
                <a:solidFill>
                  <a:srgbClr val="969696"/>
                </a:solidFill>
              </a:defRPr>
            </a:lvl1pPr>
            <a:lvl2pPr marL="914400" lvl="1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">
  <p:cSld name="1_quot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213970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601700" y="2012554"/>
            <a:ext cx="79953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1"/>
          </p:nvPr>
        </p:nvSpPr>
        <p:spPr>
          <a:xfrm>
            <a:off x="601700" y="3454790"/>
            <a:ext cx="79833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sisältö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resenter">
  <p:cSld name="1_Presenter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820132" y="1176856"/>
            <a:ext cx="7268100" cy="304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38100" dir="2700000" sx="74000" sy="74000" algn="tl" rotWithShape="0">
              <a:srgbClr val="000000">
                <a:alpha val="1098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>
            <a:spLocks noGrp="1"/>
          </p:cNvSpPr>
          <p:nvPr>
            <p:ph type="pic" idx="2"/>
          </p:nvPr>
        </p:nvSpPr>
        <p:spPr>
          <a:xfrm>
            <a:off x="6497425" y="1412574"/>
            <a:ext cx="1801200" cy="25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body" idx="1"/>
          </p:nvPr>
        </p:nvSpPr>
        <p:spPr>
          <a:xfrm>
            <a:off x="1126595" y="1515575"/>
            <a:ext cx="373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3"/>
          </p:nvPr>
        </p:nvSpPr>
        <p:spPr>
          <a:xfrm>
            <a:off x="1126597" y="1789424"/>
            <a:ext cx="37305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>
                <a:solidFill>
                  <a:srgbClr val="3A3838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27" name="Google Shape;227;p31"/>
          <p:cNvCxnSpPr/>
          <p:nvPr/>
        </p:nvCxnSpPr>
        <p:spPr>
          <a:xfrm>
            <a:off x="3651560" y="2177704"/>
            <a:ext cx="0" cy="1739700"/>
          </a:xfrm>
          <a:prstGeom prst="straightConnector1">
            <a:avLst/>
          </a:prstGeom>
          <a:noFill/>
          <a:ln w="952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31"/>
          <p:cNvSpPr txBox="1">
            <a:spLocks noGrp="1"/>
          </p:cNvSpPr>
          <p:nvPr>
            <p:ph type="body" idx="4"/>
          </p:nvPr>
        </p:nvSpPr>
        <p:spPr>
          <a:xfrm>
            <a:off x="1126595" y="2186481"/>
            <a:ext cx="2387700" cy="1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5"/>
          </p:nvPr>
        </p:nvSpPr>
        <p:spPr>
          <a:xfrm>
            <a:off x="3859721" y="2185649"/>
            <a:ext cx="23877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picture">
  <p:cSld name="1_Big pictur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>
            <a:spLocks noGrp="1"/>
          </p:cNvSpPr>
          <p:nvPr>
            <p:ph type="pic" idx="2"/>
          </p:nvPr>
        </p:nvSpPr>
        <p:spPr>
          <a:xfrm>
            <a:off x="224942" y="471488"/>
            <a:ext cx="8919000" cy="4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>
          <p15:clr>
            <a:srgbClr val="FBAE40"/>
          </p15:clr>
        </p15:guide>
        <p15:guide id="2" pos="56">
          <p15:clr>
            <a:srgbClr val="FBAE40"/>
          </p15:clr>
        </p15:guide>
        <p15:guide id="3" pos="5704">
          <p15:clr>
            <a:srgbClr val="FBAE40"/>
          </p15:clr>
        </p15:guide>
        <p15:guide id="4" orient="horz" pos="318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208484" y="477317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6589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ksi sisältökohdetta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07041" y="681038"/>
            <a:ext cx="79917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316144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86299" y="1369219"/>
            <a:ext cx="4040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208484" y="480070"/>
            <a:ext cx="89355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6145" y="681038"/>
            <a:ext cx="79824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6146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686300" y="1369219"/>
            <a:ext cx="4044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ailu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310680" y="687388"/>
            <a:ext cx="7988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310238" y="1275161"/>
            <a:ext cx="38682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10238" y="1985963"/>
            <a:ext cx="38682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4411265" y="1275161"/>
            <a:ext cx="3887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4"/>
          </p:nvPr>
        </p:nvSpPr>
        <p:spPr>
          <a:xfrm>
            <a:off x="4411265" y="1985963"/>
            <a:ext cx="38874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208483" y="477317"/>
            <a:ext cx="9050700" cy="466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9922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310681" y="687388"/>
            <a:ext cx="7981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310236" y="1275161"/>
            <a:ext cx="38682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310236" y="1985963"/>
            <a:ext cx="38682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404912" y="1275161"/>
            <a:ext cx="3887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4"/>
          </p:nvPr>
        </p:nvSpPr>
        <p:spPr>
          <a:xfrm>
            <a:off x="4404912" y="1985963"/>
            <a:ext cx="38874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22936" y="4867275"/>
            <a:ext cx="50847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in otsikko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309796" y="685801"/>
            <a:ext cx="7989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72754" y="4867275"/>
            <a:ext cx="2820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07820" y="683665"/>
            <a:ext cx="7891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21600" y="27000"/>
            <a:ext cx="1443314" cy="459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">
          <p15:clr>
            <a:srgbClr val="F26B43"/>
          </p15:clr>
        </p15:guide>
        <p15:guide id="2" pos="5704">
          <p15:clr>
            <a:srgbClr val="F26B43"/>
          </p15:clr>
        </p15:guide>
        <p15:guide id="3" pos="56">
          <p15:clr>
            <a:srgbClr val="F26B43"/>
          </p15:clr>
        </p15:guide>
        <p15:guide id="4" orient="horz" pos="3185">
          <p15:clr>
            <a:srgbClr val="F26B43"/>
          </p15:clr>
        </p15:guide>
        <p15:guide id="5" pos="244">
          <p15:clr>
            <a:srgbClr val="F26B43"/>
          </p15:clr>
        </p15:guide>
        <p15:guide id="6" orient="horz" pos="3066">
          <p15:clr>
            <a:srgbClr val="F26B43"/>
          </p15:clr>
        </p15:guide>
        <p15:guide id="7" pos="5227">
          <p15:clr>
            <a:srgbClr val="F26B43"/>
          </p15:clr>
        </p15:guide>
        <p15:guide id="8" orient="horz" pos="259">
          <p15:clr>
            <a:srgbClr val="F26B43"/>
          </p15:clr>
        </p15:guide>
        <p15:guide id="9" orient="horz" pos="736">
          <p15:clr>
            <a:srgbClr val="F26B43"/>
          </p15:clr>
        </p15:guide>
        <p15:guide id="10" orient="horz" pos="429">
          <p15:clr>
            <a:srgbClr val="F26B43"/>
          </p15:clr>
        </p15:guide>
        <p15:guide id="11" orient="horz" pos="803">
          <p15:clr>
            <a:srgbClr val="F26B43"/>
          </p15:clr>
        </p15:guide>
        <p15:guide id="12" pos="55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4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3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microsoft.com/office/2007/relationships/media" Target="../media/media8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5" Type="http://schemas.microsoft.com/office/2007/relationships/media" Target="../media/media9.wav"/><Relationship Id="rId10" Type="http://schemas.openxmlformats.org/officeDocument/2006/relationships/image" Target="../media/image37.PNG"/><Relationship Id="rId4" Type="http://schemas.openxmlformats.org/officeDocument/2006/relationships/audio" Target="../media/media8.wav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3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3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nspiredacoustics.com/en/MIDI_note_numbers_and_center_frequencie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7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p3"/><Relationship Id="rId13" Type="http://schemas.openxmlformats.org/officeDocument/2006/relationships/slideLayout" Target="../slideLayouts/slideLayout3.xml"/><Relationship Id="rId3" Type="http://schemas.microsoft.com/office/2007/relationships/media" Target="../media/media15.mp3"/><Relationship Id="rId7" Type="http://schemas.microsoft.com/office/2007/relationships/media" Target="../media/media17.mp3"/><Relationship Id="rId12" Type="http://schemas.openxmlformats.org/officeDocument/2006/relationships/audio" Target="../media/media19.mp3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audio" Target="../media/media16.mp3"/><Relationship Id="rId11" Type="http://schemas.microsoft.com/office/2007/relationships/media" Target="../media/media19.mp3"/><Relationship Id="rId5" Type="http://schemas.microsoft.com/office/2007/relationships/media" Target="../media/media16.mp3"/><Relationship Id="rId15" Type="http://schemas.openxmlformats.org/officeDocument/2006/relationships/image" Target="../media/image13.png"/><Relationship Id="rId10" Type="http://schemas.openxmlformats.org/officeDocument/2006/relationships/audio" Target="../media/media18.mp3"/><Relationship Id="rId4" Type="http://schemas.openxmlformats.org/officeDocument/2006/relationships/audio" Target="../media/media15.mp3"/><Relationship Id="rId9" Type="http://schemas.microsoft.com/office/2007/relationships/media" Target="../media/media18.mp3"/><Relationship Id="rId14" Type="http://schemas.openxmlformats.org/officeDocument/2006/relationships/notesSlide" Target="../notesSlides/notesSlide4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3" Type="http://schemas.microsoft.com/office/2007/relationships/media" Target="../media/media21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audio" Target="../media/media22.wav"/><Relationship Id="rId5" Type="http://schemas.microsoft.com/office/2007/relationships/media" Target="../media/media22.wav"/><Relationship Id="rId4" Type="http://schemas.openxmlformats.org/officeDocument/2006/relationships/audio" Target="../media/media21.wav"/><Relationship Id="rId9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21/1.400476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3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3.png"/><Relationship Id="rId5" Type="http://schemas.microsoft.com/office/2007/relationships/media" Target="../media/media3.wav"/><Relationship Id="rId10" Type="http://schemas.openxmlformats.org/officeDocument/2006/relationships/hyperlink" Target="https://pages.mtu.edu/~suits/notefreqs.html" TargetMode="External"/><Relationship Id="rId4" Type="http://schemas.openxmlformats.org/officeDocument/2006/relationships/audio" Target="../media/media2.mp3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ctrTitle"/>
          </p:nvPr>
        </p:nvSpPr>
        <p:spPr>
          <a:xfrm>
            <a:off x="413150" y="2236400"/>
            <a:ext cx="86415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signal processing</a:t>
            </a:r>
            <a:endParaRPr dirty="0"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112262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/>
              <a:t>COMP.SGN.120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 dirty="0"/>
              <a:t>Introduction to Audio processing</a:t>
            </a:r>
            <a:r>
              <a:rPr lang="en" sz="2000" dirty="0"/>
              <a:t> </a:t>
            </a:r>
            <a:endParaRPr sz="2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/>
              <a:t>Lecture 12</a:t>
            </a:r>
            <a:endParaRPr sz="20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9D0B3-C756-928F-9D98-AE384BEA93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r>
              <a:rPr lang="en-US" dirty="0"/>
              <a:t>Constant Q transform</a:t>
            </a:r>
            <a:endParaRPr dirty="0"/>
          </a:p>
        </p:txBody>
      </p:sp>
      <p:sp>
        <p:nvSpPr>
          <p:cNvPr id="279" name="Google Shape;279;p38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C33667-7153-B7ED-B42A-5E5C5048BA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000" y="1219200"/>
            <a:ext cx="4694199" cy="35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STFT Spectrogram re-cap</a:t>
            </a:r>
            <a:endParaRPr dirty="0"/>
          </a:p>
        </p:txBody>
      </p:sp>
      <p:sp>
        <p:nvSpPr>
          <p:cNvPr id="286" name="Google Shape;286;p39"/>
          <p:cNvSpPr txBox="1">
            <a:spLocks noGrp="1"/>
          </p:cNvSpPr>
          <p:nvPr>
            <p:ph type="body" idx="1"/>
          </p:nvPr>
        </p:nvSpPr>
        <p:spPr>
          <a:xfrm>
            <a:off x="322500" y="1280475"/>
            <a:ext cx="44376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Spectrum estimated in short consecutive frames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Windowing to avoid spectral blurring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Transient-like sounds are difficult to represent and process in the frequency domain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Results in time blurring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0E20D8-3BF1-659C-7A30-8111A1171D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EA6C-9FF0-41C9-93D4-CE993AC7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Spectrogram</a:t>
            </a:r>
            <a:r>
              <a:rPr lang="es-ES" dirty="0"/>
              <a:t> as music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C7C2D-2272-4038-ABA9-2F0C2433A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3" y="1280473"/>
            <a:ext cx="7886700" cy="949771"/>
          </a:xfrm>
        </p:spPr>
        <p:txBody>
          <a:bodyPr/>
          <a:lstStyle/>
          <a:p>
            <a:r>
              <a:rPr lang="en-US" sz="1400" dirty="0"/>
              <a:t>Spectrograms look like sort of musical notation. However, the low frequencies are squish together at the bottom, while far a part at the top.</a:t>
            </a:r>
          </a:p>
          <a:p>
            <a:r>
              <a:rPr lang="en-US" sz="1400" dirty="0"/>
              <a:t>Music notation is in logarithm 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9C10D-AFD9-4385-8E7A-B53402D1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42" y="2181965"/>
            <a:ext cx="2788426" cy="1664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7F25A-E66E-44BD-B0D7-15244D8CC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834" y="2174611"/>
            <a:ext cx="2898700" cy="1671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91D6AD-D53E-4BB5-9073-9EA58E2CB69A}"/>
              </a:ext>
            </a:extLst>
          </p:cNvPr>
          <p:cNvSpPr txBox="1"/>
          <p:nvPr/>
        </p:nvSpPr>
        <p:spPr>
          <a:xfrm>
            <a:off x="1126418" y="3835371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Linear </a:t>
            </a:r>
            <a:r>
              <a:rPr lang="es-ES" dirty="0" err="1"/>
              <a:t>scale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349E9-57CC-4043-95C2-9F717566CAC0}"/>
              </a:ext>
            </a:extLst>
          </p:cNvPr>
          <p:cNvSpPr txBox="1"/>
          <p:nvPr/>
        </p:nvSpPr>
        <p:spPr>
          <a:xfrm>
            <a:off x="3783162" y="384022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Logarithmic</a:t>
            </a:r>
            <a:r>
              <a:rPr lang="es-ES" dirty="0"/>
              <a:t> </a:t>
            </a:r>
            <a:r>
              <a:rPr lang="es-ES" dirty="0" err="1"/>
              <a:t>scale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065D3D-AA86-4A4B-B476-4D6CAA34C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716" y="2178288"/>
            <a:ext cx="2947284" cy="1671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774D8D-8ED6-4220-86BD-EBC0448CA3E9}"/>
              </a:ext>
            </a:extLst>
          </p:cNvPr>
          <p:cNvSpPr txBox="1"/>
          <p:nvPr/>
        </p:nvSpPr>
        <p:spPr>
          <a:xfrm>
            <a:off x="7098516" y="383537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Mel </a:t>
            </a:r>
            <a:r>
              <a:rPr lang="es-ES" dirty="0" err="1"/>
              <a:t>scale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6771D-5402-488C-822C-7980785F8B4C}"/>
              </a:ext>
            </a:extLst>
          </p:cNvPr>
          <p:cNvSpPr txBox="1"/>
          <p:nvPr/>
        </p:nvSpPr>
        <p:spPr>
          <a:xfrm>
            <a:off x="657921" y="4376853"/>
            <a:ext cx="762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more </a:t>
            </a:r>
            <a:r>
              <a:rPr lang="es-ES" dirty="0" err="1"/>
              <a:t>accuracy</a:t>
            </a:r>
            <a:r>
              <a:rPr lang="es-ES" dirty="0"/>
              <a:t>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lower</a:t>
            </a:r>
            <a:r>
              <a:rPr lang="es-ES" dirty="0"/>
              <a:t> </a:t>
            </a:r>
            <a:r>
              <a:rPr lang="es-ES" dirty="0" err="1"/>
              <a:t>frequencies</a:t>
            </a:r>
            <a:r>
              <a:rPr lang="es-ES" dirty="0"/>
              <a:t> and </a:t>
            </a:r>
            <a:r>
              <a:rPr lang="es-ES" dirty="0" err="1"/>
              <a:t>less</a:t>
            </a:r>
            <a:r>
              <a:rPr lang="es-ES" dirty="0"/>
              <a:t> </a:t>
            </a:r>
            <a:r>
              <a:rPr lang="es-ES" dirty="0" err="1"/>
              <a:t>accuracy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highest</a:t>
            </a:r>
            <a:r>
              <a:rPr lang="es-ES" dirty="0"/>
              <a:t> </a:t>
            </a:r>
            <a:r>
              <a:rPr lang="es-ES" dirty="0" err="1"/>
              <a:t>frequencies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BE59F-D395-D7AE-C264-D61A0837DB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395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Constant Q transform</a:t>
            </a:r>
            <a:endParaRPr dirty="0"/>
          </a:p>
        </p:txBody>
      </p:sp>
      <p:sp>
        <p:nvSpPr>
          <p:cNvPr id="292" name="Google Shape;292;p40"/>
          <p:cNvSpPr txBox="1">
            <a:spLocks noGrp="1"/>
          </p:cNvSpPr>
          <p:nvPr>
            <p:ph type="body" idx="1"/>
          </p:nvPr>
        </p:nvSpPr>
        <p:spPr>
          <a:xfrm>
            <a:off x="322494" y="1280473"/>
            <a:ext cx="4890702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-182880"/>
            <a:r>
              <a:rPr lang="en" dirty="0"/>
              <a:t>Related to Fourier transform.</a:t>
            </a:r>
          </a:p>
          <a:p>
            <a:pPr marL="182880" indent="-182880"/>
            <a:r>
              <a:rPr lang="en" dirty="0"/>
              <a:t>Time-frequency representation where the frequency bins are uniformly distributed in log-frequency and their </a:t>
            </a:r>
            <a:r>
              <a:rPr lang="en" b="1" dirty="0"/>
              <a:t>Q-factors</a:t>
            </a:r>
            <a:r>
              <a:rPr lang="en" dirty="0"/>
              <a:t> (ratios of center frequencies to bandwidths) are all equal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182880" indent="-182880">
              <a:spcBef>
                <a:spcPts val="0"/>
              </a:spcBef>
            </a:pPr>
            <a:r>
              <a:rPr lang="en-US" dirty="0"/>
              <a:t>This transform is very well suited for musical data, because the output is effectively amplitude against log frequency, so it needs less bins to cover a given range.</a:t>
            </a:r>
          </a:p>
          <a:p>
            <a:pPr marL="285750" indent="-285750">
              <a:spcBef>
                <a:spcPts val="0"/>
              </a:spcBef>
            </a:pPr>
            <a:endParaRPr lang="en-US" dirty="0"/>
          </a:p>
          <a:p>
            <a:pPr marL="182880" indent="-182880">
              <a:spcBef>
                <a:spcPts val="0"/>
              </a:spcBef>
            </a:pPr>
            <a:r>
              <a:rPr lang="en-US" dirty="0"/>
              <a:t>It also mirrors the human auditory system where at lower frequencies the resolution is better. </a:t>
            </a: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B23C7B-7BE6-4ED3-BC69-4747E3975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196" y="139391"/>
            <a:ext cx="3333750" cy="28575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22F8341-85F7-4F37-A0F6-D64C257B9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454" y="2996891"/>
            <a:ext cx="3075492" cy="21047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F361A4-6E42-0431-0FCA-22A3F6629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EBCC-EE6C-0060-092C-5B34F725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Constant Q transform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DC53C-A6D9-2D19-3EF3-F376CDC9B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proposed in the late 1970s.</a:t>
            </a:r>
          </a:p>
          <a:p>
            <a:r>
              <a:rPr lang="en-US" dirty="0"/>
              <a:t>Modifies the STFT such that the </a:t>
            </a:r>
            <a:r>
              <a:rPr lang="en-US" b="1" dirty="0"/>
              <a:t>frequency bins are logarithmically spaced</a:t>
            </a:r>
            <a:r>
              <a:rPr lang="en-US" dirty="0"/>
              <a:t>.</a:t>
            </a:r>
          </a:p>
          <a:p>
            <a:r>
              <a:rPr lang="en-US" dirty="0"/>
              <a:t>The windowing function is </a:t>
            </a:r>
            <a:r>
              <a:rPr lang="en-US" b="1" dirty="0"/>
              <a:t>adjusted with center frequency</a:t>
            </a:r>
            <a:r>
              <a:rPr lang="en-US" dirty="0"/>
              <a:t> so that the width of each bin increases in proportion to the center frequency.</a:t>
            </a:r>
          </a:p>
          <a:p>
            <a:r>
              <a:rPr lang="en-US" dirty="0"/>
              <a:t>The ratio of </a:t>
            </a:r>
            <a:r>
              <a:rPr lang="en-US" b="1" dirty="0"/>
              <a:t>frequency-to-bandwidth is kept constant</a:t>
            </a:r>
            <a:r>
              <a:rPr lang="en-US" dirty="0"/>
              <a:t>, hence the term “Constant-Q”.</a:t>
            </a:r>
          </a:p>
          <a:p>
            <a:r>
              <a:rPr lang="en-US" b="1" dirty="0"/>
              <a:t>Computationally complex </a:t>
            </a:r>
            <a:r>
              <a:rPr lang="en-US" dirty="0"/>
              <a:t>and difficult to implement technique in a real-time music context.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A1C73-3005-D31F-A75B-3961023540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50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D1E1-0A6E-4B1D-98DA-7A703D9A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Constant Q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0B0DD0-3DAD-41C2-A656-0BF3AC9C8E3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07042" y="1167992"/>
                <a:ext cx="7886700" cy="2193133"/>
              </a:xfrm>
            </p:spPr>
            <p:txBody>
              <a:bodyPr/>
              <a:lstStyle/>
              <a:p>
                <a:pPr marL="285750" indent="-285750">
                  <a:spcBef>
                    <a:spcPts val="0"/>
                  </a:spcBef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It can be thought of as a series of logarithmically spaced filters, with geometrically spaced center frequencies.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s-E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…)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spcBef>
                    <a:spcPts val="0"/>
                  </a:spcBef>
                </a:pPr>
                <a:endParaRPr lang="en-US" dirty="0"/>
              </a:p>
              <a:p>
                <a:pPr marL="285750" indent="-28575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number of filters per octave.</a:t>
                </a:r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/>
                  <a:t> – filter index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This yields to a constant ratio resolution of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𝑐𝑞</m:t>
                            </m:r>
                          </m:sup>
                        </m:sSubSup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spcBef>
                    <a:spcPts val="0"/>
                  </a:spcBef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0B0DD0-3DAD-41C2-A656-0BF3AC9C8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7042" y="1167992"/>
                <a:ext cx="7886700" cy="2193133"/>
              </a:xfrm>
              <a:blipFill>
                <a:blip r:embed="rId2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72E039-ABC8-45E0-A13A-95177AEDB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10" y="3361125"/>
            <a:ext cx="3564126" cy="1361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55832B-0DAC-4F97-94B1-09BAC409F66A}"/>
              </a:ext>
            </a:extLst>
          </p:cNvPr>
          <p:cNvSpPr txBox="1"/>
          <p:nvPr/>
        </p:nvSpPr>
        <p:spPr>
          <a:xfrm>
            <a:off x="241681" y="3361125"/>
            <a:ext cx="48061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b="1" dirty="0"/>
              <a:t>Octave is a musical interval</a:t>
            </a:r>
            <a:r>
              <a:rPr lang="en-US" dirty="0"/>
              <a:t>.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Distance between one note and the next note bearing its same name.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Distance between one note and another note that is double its frequency.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A4 (440Hz) and A5 (880Hz)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FC13E-0264-40BC-D472-AEFFF3424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722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 Q transform </a:t>
            </a:r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Mathematical definition: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where </a:t>
            </a:r>
            <a:r>
              <a:rPr lang="en" i="1" dirty="0"/>
              <a:t>N</a:t>
            </a:r>
            <a:r>
              <a:rPr lang="en" dirty="0"/>
              <a:t> is length of input signal, </a:t>
            </a:r>
            <a:r>
              <a:rPr lang="en" i="1" dirty="0"/>
              <a:t>g</a:t>
            </a:r>
            <a:r>
              <a:rPr lang="en" i="1" baseline="-25000" dirty="0"/>
              <a:t>k</a:t>
            </a:r>
            <a:r>
              <a:rPr lang="en" i="1" dirty="0"/>
              <a:t>(m) </a:t>
            </a:r>
            <a:r>
              <a:rPr lang="en" dirty="0"/>
              <a:t>is zero-centered window function that picks one time frame of the signal at point </a:t>
            </a:r>
            <a:r>
              <a:rPr lang="en" i="1" dirty="0"/>
              <a:t>n</a:t>
            </a:r>
            <a:r>
              <a:rPr lang="en" dirty="0"/>
              <a:t> and </a:t>
            </a:r>
            <a:r>
              <a:rPr lang="en" i="1" dirty="0"/>
              <a:t>f</a:t>
            </a:r>
            <a:r>
              <a:rPr lang="en" i="1" baseline="-25000" dirty="0"/>
              <a:t>s</a:t>
            </a:r>
            <a:r>
              <a:rPr lang="en" dirty="0"/>
              <a:t> sample rate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Compare CQT with short-time Fourier transform (STFT):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where now the window function </a:t>
            </a:r>
            <a:r>
              <a:rPr lang="e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" dirty="0"/>
              <a:t>(</a:t>
            </a:r>
            <a:r>
              <a:rPr lang="e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dirty="0"/>
              <a:t>) is the same for all frequency bins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In CQT, the center frequencies are geometrically spaced: </a:t>
            </a:r>
            <a:r>
              <a:rPr lang="en" i="1" dirty="0"/>
              <a:t>f</a:t>
            </a:r>
            <a:r>
              <a:rPr lang="en" i="1" baseline="-25000" dirty="0"/>
              <a:t>k</a:t>
            </a:r>
            <a:r>
              <a:rPr lang="en" i="1" dirty="0"/>
              <a:t>=f</a:t>
            </a:r>
            <a:r>
              <a:rPr lang="en" i="1" baseline="-25000" dirty="0"/>
              <a:t>0</a:t>
            </a:r>
            <a:r>
              <a:rPr lang="en" i="1" dirty="0"/>
              <a:t>2</a:t>
            </a:r>
            <a:r>
              <a:rPr lang="en" i="1" baseline="30000" dirty="0"/>
              <a:t>k/B </a:t>
            </a:r>
            <a:r>
              <a:rPr lang="en" dirty="0"/>
              <a:t>where </a:t>
            </a:r>
            <a:r>
              <a:rPr lang="en" i="1" dirty="0"/>
              <a:t>B</a:t>
            </a:r>
            <a:r>
              <a:rPr lang="en" dirty="0"/>
              <a:t> determines the number of bins per octave and </a:t>
            </a:r>
            <a:r>
              <a:rPr lang="en" i="1" dirty="0"/>
              <a:t>f</a:t>
            </a:r>
            <a:r>
              <a:rPr lang="en" i="1" baseline="-25000" dirty="0"/>
              <a:t>0</a:t>
            </a:r>
            <a:r>
              <a:rPr lang="en" dirty="0"/>
              <a:t> is lowest bin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In DFT, the center frequencies are linearly spaced: </a:t>
            </a:r>
            <a:r>
              <a:rPr lang="en" i="1" dirty="0"/>
              <a:t>f</a:t>
            </a:r>
            <a:r>
              <a:rPr lang="en" i="1" baseline="-25000" dirty="0"/>
              <a:t>k</a:t>
            </a:r>
            <a:r>
              <a:rPr lang="en" i="1" dirty="0"/>
              <a:t> =kf</a:t>
            </a:r>
            <a:r>
              <a:rPr lang="en" i="1" baseline="-25000" dirty="0"/>
              <a:t>resolution</a:t>
            </a:r>
            <a:endParaRPr i="1" baseline="-250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175" y="1290650"/>
            <a:ext cx="3511750" cy="5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743" y="2652725"/>
            <a:ext cx="3319907" cy="5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66382B-6315-4C77-A045-142651FA2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9478-75E7-4D98-BE3F-3DCF42C9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Constant</a:t>
            </a:r>
            <a:r>
              <a:rPr lang="es-ES" dirty="0"/>
              <a:t> Q </a:t>
            </a:r>
            <a:r>
              <a:rPr lang="es-ES" dirty="0" err="1"/>
              <a:t>filters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B22B8-76D3-4F44-B856-2C998652C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042" y="1274746"/>
            <a:ext cx="3377212" cy="3559308"/>
          </a:xfrm>
        </p:spPr>
        <p:txBody>
          <a:bodyPr/>
          <a:lstStyle/>
          <a:p>
            <a:r>
              <a:rPr lang="en" dirty="0"/>
              <a:t>The constant Q Transform compared to FFT is quite similar, except that the window function in FFT is the same for all frequency bins, </a:t>
            </a:r>
            <a:r>
              <a:rPr lang="en" b="1" dirty="0"/>
              <a:t>while in CQT we have</a:t>
            </a:r>
            <a:r>
              <a:rPr lang="en" dirty="0"/>
              <a:t> </a:t>
            </a:r>
            <a:r>
              <a:rPr lang="en" b="1" dirty="0"/>
              <a:t>different windows </a:t>
            </a:r>
          </a:p>
          <a:p>
            <a:r>
              <a:rPr lang="en-US" dirty="0"/>
              <a:t>The center frequencies for the bins are spaced geometrically for the CQT, and linearly for the DFT.</a:t>
            </a:r>
          </a:p>
          <a:p>
            <a:r>
              <a:rPr lang="en-US" b="1" dirty="0"/>
              <a:t>The higher the frequency the larger the bandwidth of the filter</a:t>
            </a:r>
            <a:r>
              <a:rPr lang="en-US" dirty="0"/>
              <a:t>, they accept more variance in the frequency that has been given as input.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0CE32-3D62-4C7B-BF39-D695FC73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196" y="1156538"/>
            <a:ext cx="2224058" cy="3381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4B9AC7-A9BC-470B-9CD7-A56A0606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172" y="1460810"/>
            <a:ext cx="2508106" cy="24226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56F00-4362-4FBF-998A-A750DAD591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611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>
            <a:spLocks noGrp="1"/>
          </p:cNvSpPr>
          <p:nvPr>
            <p:ph type="title"/>
          </p:nvPr>
        </p:nvSpPr>
        <p:spPr>
          <a:xfrm>
            <a:off x="307051" y="683800"/>
            <a:ext cx="85842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Constant Q transform illustrated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288" y="1359726"/>
            <a:ext cx="3419175" cy="29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1" y="1373571"/>
            <a:ext cx="1319247" cy="29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7332" y="1343951"/>
            <a:ext cx="1064152" cy="3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rent1">
            <a:hlinkClick r:id="" action="ppaction://media"/>
            <a:extLst>
              <a:ext uri="{FF2B5EF4-FFF2-40B4-BE49-F238E27FC236}">
                <a16:creationId xmlns:a16="http://schemas.microsoft.com/office/drawing/2014/main" id="{97A6E0A4-48FA-4B7D-9E83-19466FAA9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83496" y="827050"/>
            <a:ext cx="340950" cy="340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6E9236-D707-4DC7-AB94-2A332BA2D525}"/>
              </a:ext>
            </a:extLst>
          </p:cNvPr>
          <p:cNvSpPr txBox="1"/>
          <p:nvPr/>
        </p:nvSpPr>
        <p:spPr>
          <a:xfrm>
            <a:off x="6015549" y="1343951"/>
            <a:ext cx="287570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Time-frequency resolution ofered by the constant Q transform.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Long window in time </a:t>
            </a:r>
            <a:r>
              <a:rPr lang="en-US" dirty="0"/>
              <a:t>for the </a:t>
            </a:r>
            <a:r>
              <a:rPr lang="en-US" b="1" dirty="0"/>
              <a:t>lower frequencies</a:t>
            </a:r>
            <a:r>
              <a:rPr lang="en-US" dirty="0"/>
              <a:t> and obtain a </a:t>
            </a:r>
            <a:r>
              <a:rPr lang="en-US" b="1" dirty="0"/>
              <a:t>good frequency resolution</a:t>
            </a:r>
            <a:r>
              <a:rPr lang="en-US" dirty="0"/>
              <a:t>, and </a:t>
            </a:r>
            <a:r>
              <a:rPr lang="en-US" dirty="0" err="1"/>
              <a:t>viceversa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higher frequencies we have worse frequency resolution but very good  temporal one.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Y-axis is log-frequency, therefore the bandwidths are actually </a:t>
            </a:r>
            <a:r>
              <a:rPr lang="en-US" b="1" dirty="0"/>
              <a:t>EQUAL</a:t>
            </a:r>
            <a:r>
              <a:rPr lang="en-US" dirty="0"/>
              <a:t> on log-scale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5550-52A9-0102-407F-3C4E835A5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CQT</a:t>
            </a:r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Efficient computation achieved by:</a:t>
            </a:r>
            <a:endParaRPr dirty="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1. FFT of the entire input signal</a:t>
            </a:r>
            <a:endParaRPr dirty="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2. Apply one CQT frequency-bin wide bandpass on the (huge) spectrum</a:t>
            </a:r>
            <a:endParaRPr dirty="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3. Move subband around zero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4. Inverse-FFT transform the narrowband spectrum to get CQT coefficients over time for that bin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 dirty="0"/>
              <a:t>Schörkhuber, C., Klapuri, N. Holighaus, and M. Döfler, "A Matlab Toolbox for Efficient Perfect Reconstruction Time-Frequency Transforms with Log-Frequency Resolution," AES 53rd International Conference on Semantic Audio, London, UK, 2014.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https://www.cs.tut.fi/sgn/arg/CQT/</a:t>
            </a:r>
            <a:endParaRPr sz="1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 dirty="0"/>
              <a:t>librosa.core.cqt</a:t>
            </a:r>
            <a:endParaRPr sz="1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2D783-9CC1-5E5C-9D80-B578DAB20F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</a:t>
            </a:r>
            <a:endParaRPr dirty="0"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Music is one of the richest and most carefully constructed audio signals.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Music has several </a:t>
            </a:r>
            <a:r>
              <a:rPr lang="en" b="1" dirty="0"/>
              <a:t>overlapping</a:t>
            </a:r>
            <a:r>
              <a:rPr lang="en" dirty="0"/>
              <a:t> and </a:t>
            </a:r>
            <a:r>
              <a:rPr lang="en" b="1" dirty="0"/>
              <a:t>simultaneously</a:t>
            </a:r>
            <a:r>
              <a:rPr lang="en" dirty="0"/>
              <a:t> </a:t>
            </a:r>
            <a:r>
              <a:rPr lang="en" b="1" dirty="0"/>
              <a:t>active sources</a:t>
            </a:r>
            <a:r>
              <a:rPr lang="en" dirty="0"/>
              <a:t>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Prominent </a:t>
            </a:r>
            <a:r>
              <a:rPr lang="en" b="1" dirty="0"/>
              <a:t>structures</a:t>
            </a:r>
            <a:r>
              <a:rPr lang="en" dirty="0"/>
              <a:t> are </a:t>
            </a:r>
            <a:r>
              <a:rPr lang="en" b="1" dirty="0"/>
              <a:t>organized</a:t>
            </a:r>
            <a:r>
              <a:rPr lang="en" dirty="0"/>
              <a:t> in both time and frequency.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Music waveform carries more information than most other signals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In this course, </a:t>
            </a:r>
            <a:r>
              <a:rPr lang="en" b="1" dirty="0"/>
              <a:t>we don’t assume prior knowledge of music</a:t>
            </a:r>
            <a:r>
              <a:rPr lang="en" dirty="0"/>
              <a:t>. 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Basic concepts required by the automatic processing methods are explained.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354" y="3904807"/>
            <a:ext cx="517207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398A4-6113-94DB-17A9-204D340B3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CQT vs STFT</a:t>
            </a:r>
            <a:endParaRPr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20400"/>
            <a:ext cx="3660574" cy="36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524" y="428871"/>
            <a:ext cx="3172075" cy="19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9525" y="2670917"/>
            <a:ext cx="3172075" cy="228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itzgerald">
            <a:hlinkClick r:id="" action="ppaction://media"/>
            <a:extLst>
              <a:ext uri="{FF2B5EF4-FFF2-40B4-BE49-F238E27FC236}">
                <a16:creationId xmlns:a16="http://schemas.microsoft.com/office/drawing/2014/main" id="{109399FC-1F80-4741-80DC-CA714B6CAB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06699" y="857346"/>
            <a:ext cx="310646" cy="310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C6262E-7F25-45A7-B6AA-D0D6AA777374}"/>
              </a:ext>
            </a:extLst>
          </p:cNvPr>
          <p:cNvSpPr txBox="1"/>
          <p:nvPr/>
        </p:nvSpPr>
        <p:spPr>
          <a:xfrm>
            <a:off x="3812974" y="1842915"/>
            <a:ext cx="2006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STFT</a:t>
            </a:r>
            <a:r>
              <a:rPr lang="es-ES" dirty="0"/>
              <a:t>,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trade</a:t>
            </a:r>
            <a:r>
              <a:rPr lang="es-ES" dirty="0"/>
              <a:t> off. </a:t>
            </a:r>
          </a:p>
          <a:p>
            <a:r>
              <a:rPr lang="en" dirty="0"/>
              <a:t>So here we have good resolution for the low frequencies</a:t>
            </a:r>
            <a:r>
              <a:rPr lang="es-ES" dirty="0"/>
              <a:t> (</a:t>
            </a:r>
            <a:r>
              <a:rPr lang="es-ES" dirty="0" err="1"/>
              <a:t>upper</a:t>
            </a:r>
            <a:r>
              <a:rPr lang="es-ES" dirty="0"/>
              <a:t> panel)</a:t>
            </a:r>
          </a:p>
          <a:p>
            <a:r>
              <a:rPr lang="es-ES" dirty="0" err="1"/>
              <a:t>While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panel </a:t>
            </a:r>
            <a:r>
              <a:rPr lang="es-ES" dirty="0" err="1"/>
              <a:t>below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resolution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ones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3E54D-C529-FAB5-05D2-C61143B44D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375" y="725763"/>
            <a:ext cx="6732976" cy="441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ylan_blowing">
            <a:hlinkClick r:id="" action="ppaction://media"/>
            <a:extLst>
              <a:ext uri="{FF2B5EF4-FFF2-40B4-BE49-F238E27FC236}">
                <a16:creationId xmlns:a16="http://schemas.microsoft.com/office/drawing/2014/main" id="{9BCD6158-0540-4C8A-8582-B9FFCC129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2695" y="840576"/>
            <a:ext cx="487362" cy="487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8ED80B-EB47-4BD9-9947-646C73E8BCA4}"/>
              </a:ext>
            </a:extLst>
          </p:cNvPr>
          <p:cNvSpPr txBox="1"/>
          <p:nvPr/>
        </p:nvSpPr>
        <p:spPr>
          <a:xfrm>
            <a:off x="398418" y="339634"/>
            <a:ext cx="4649030" cy="318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 dirty="0"/>
              <a:t>Another example of constant Q transform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DCE80-4102-9BDF-3071-CF65A5F3DB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 of CQT</a:t>
            </a:r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789541" cy="133863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CQT is </a:t>
            </a:r>
            <a:r>
              <a:rPr lang="en" b="1" dirty="0"/>
              <a:t>computationally more intensive </a:t>
            </a:r>
            <a:r>
              <a:rPr lang="en" dirty="0"/>
              <a:t>than DFT spectrogram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CQT produces a data structure that is more difficult to handle than the time-frequency matrix (spectrogram)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120" y="2084825"/>
            <a:ext cx="2927752" cy="25576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51AD1-DA93-466E-BE7A-D4CE10C80261}"/>
              </a:ext>
            </a:extLst>
          </p:cNvPr>
          <p:cNvSpPr txBox="1"/>
          <p:nvPr/>
        </p:nvSpPr>
        <p:spPr>
          <a:xfrm>
            <a:off x="468695" y="2347998"/>
            <a:ext cx="37816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 spectrogram is simply a time-frequency matrix, while in CQT </a:t>
            </a:r>
            <a:r>
              <a:rPr lang="en-US" b="1" dirty="0"/>
              <a:t>we need to handle coefficients</a:t>
            </a:r>
            <a:r>
              <a:rPr lang="en-US" dirty="0"/>
              <a:t> that represent different lengths.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because in CQT the </a:t>
            </a:r>
            <a:r>
              <a:rPr lang="en-US" b="1" dirty="0"/>
              <a:t>time resolution varies</a:t>
            </a:r>
            <a:r>
              <a:rPr lang="en-US" dirty="0"/>
              <a:t> for different frequency bins, in effect meaning that the “sampling” of different frequency bins is not synchronized.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160AF-9C89-25EC-8F2A-99396C2E45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application: Pitch shifting</a:t>
            </a:r>
            <a:endParaRPr/>
          </a:p>
        </p:txBody>
      </p:sp>
      <p:sp>
        <p:nvSpPr>
          <p:cNvPr id="341" name="Google Shape;341;p47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Pitch shifting is a natural operation in CQT domain:</a:t>
            </a:r>
            <a:endParaRPr dirty="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1. CQT</a:t>
            </a:r>
            <a:endParaRPr dirty="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2. Shift CQT coefficients</a:t>
            </a:r>
            <a:endParaRPr dirty="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3. Retain phase coherence </a:t>
            </a:r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4. Inverse CQT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u="sng" dirty="0"/>
              <a:t>Examples</a:t>
            </a:r>
            <a:r>
              <a:rPr lang="en" dirty="0"/>
              <a:t>:</a:t>
            </a:r>
            <a:endParaRPr dirty="0"/>
          </a:p>
          <a:p>
            <a:pPr marL="285750" indent="-285750"/>
            <a:r>
              <a:rPr lang="en" dirty="0"/>
              <a:t>Original </a:t>
            </a:r>
          </a:p>
          <a:p>
            <a:pPr marL="285750" indent="-285750"/>
            <a:r>
              <a:rPr lang="en" dirty="0"/>
              <a:t>- 6 semitones</a:t>
            </a:r>
            <a:endParaRPr dirty="0"/>
          </a:p>
          <a:p>
            <a:pPr marL="285750" indent="-285750"/>
            <a:r>
              <a:rPr lang="en" dirty="0"/>
              <a:t>+6 semitones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Transients at high freqs. are retained due to short frame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etta1_orig">
            <a:hlinkClick r:id="" action="ppaction://media"/>
            <a:extLst>
              <a:ext uri="{FF2B5EF4-FFF2-40B4-BE49-F238E27FC236}">
                <a16:creationId xmlns:a16="http://schemas.microsoft.com/office/drawing/2014/main" id="{DE174814-B6A0-4696-ADF6-4B526FF26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52553" y="3240811"/>
            <a:ext cx="295490" cy="295492"/>
          </a:xfrm>
          <a:prstGeom prst="rect">
            <a:avLst/>
          </a:prstGeom>
        </p:spPr>
      </p:pic>
      <p:pic>
        <p:nvPicPr>
          <p:cNvPr id="3" name="etta1_m6">
            <a:hlinkClick r:id="" action="ppaction://media"/>
            <a:extLst>
              <a:ext uri="{FF2B5EF4-FFF2-40B4-BE49-F238E27FC236}">
                <a16:creationId xmlns:a16="http://schemas.microsoft.com/office/drawing/2014/main" id="{AC1A5102-605B-4964-B930-4094A4B00FC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52553" y="3561563"/>
            <a:ext cx="295490" cy="295492"/>
          </a:xfrm>
          <a:prstGeom prst="rect">
            <a:avLst/>
          </a:prstGeom>
        </p:spPr>
      </p:pic>
      <p:pic>
        <p:nvPicPr>
          <p:cNvPr id="4" name="etta1_p6">
            <a:hlinkClick r:id="" action="ppaction://media"/>
            <a:extLst>
              <a:ext uri="{FF2B5EF4-FFF2-40B4-BE49-F238E27FC236}">
                <a16:creationId xmlns:a16="http://schemas.microsoft.com/office/drawing/2014/main" id="{4F2744BB-94E5-4864-98C2-7082EF0C695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52553" y="3882315"/>
            <a:ext cx="295490" cy="2954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619EB-5025-AFDA-E10A-93ED6DE82E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EEA33-5364-B506-155D-B480D4A5AEFF}"/>
              </a:ext>
            </a:extLst>
          </p:cNvPr>
          <p:cNvSpPr txBox="1"/>
          <p:nvPr/>
        </p:nvSpPr>
        <p:spPr>
          <a:xfrm>
            <a:off x="4630479" y="1747013"/>
            <a:ext cx="3519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coherence is lost when CQT coefficients are shifted along the frequency dimension.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50A9E1-D3BD-CC1D-E260-C815C25EE91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200400" y="2116345"/>
            <a:ext cx="1430079" cy="313195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diagram of a function&#10;&#10;Description automatically generated">
            <a:extLst>
              <a:ext uri="{FF2B5EF4-FFF2-40B4-BE49-F238E27FC236}">
                <a16:creationId xmlns:a16="http://schemas.microsoft.com/office/drawing/2014/main" id="{0231BCF3-58D0-3F83-A04A-A4A73D006F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6915" y="2463448"/>
            <a:ext cx="2331946" cy="1996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BD3A9D-01F8-6ED7-07E3-81F3194BBC5A}"/>
              </a:ext>
            </a:extLst>
          </p:cNvPr>
          <p:cNvSpPr txBox="1"/>
          <p:nvPr/>
        </p:nvSpPr>
        <p:spPr>
          <a:xfrm>
            <a:off x="5038354" y="4605665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Neighboring bins excited by the</a:t>
            </a:r>
          </a:p>
          <a:p>
            <a:r>
              <a:rPr lang="en-US" dirty="0"/>
              <a:t>same sinusoid share the same phase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3658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2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Chroma</a:t>
            </a:r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48DB6-25A2-1C05-7CE0-5256F6FBFA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Chromatic scale</a:t>
            </a:r>
            <a:endParaRPr dirty="0"/>
          </a:p>
        </p:txBody>
      </p:sp>
      <p:sp>
        <p:nvSpPr>
          <p:cNvPr id="353" name="Google Shape;353;p49"/>
          <p:cNvSpPr txBox="1">
            <a:spLocks noGrp="1"/>
          </p:cNvSpPr>
          <p:nvPr>
            <p:ph type="body" idx="1"/>
          </p:nvPr>
        </p:nvSpPr>
        <p:spPr>
          <a:xfrm>
            <a:off x="307041" y="1242026"/>
            <a:ext cx="8066249" cy="116955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term</a:t>
            </a:r>
            <a:r>
              <a:rPr lang="es-ES" dirty="0"/>
              <a:t> </a:t>
            </a:r>
            <a:r>
              <a:rPr lang="es-ES" b="1" dirty="0" err="1"/>
              <a:t>chromatic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derived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Greek</a:t>
            </a:r>
            <a:r>
              <a:rPr lang="es-ES" dirty="0"/>
              <a:t> </a:t>
            </a:r>
            <a:r>
              <a:rPr lang="es-ES" dirty="0" err="1"/>
              <a:t>word</a:t>
            </a:r>
            <a:r>
              <a:rPr lang="es-ES" dirty="0"/>
              <a:t> </a:t>
            </a:r>
            <a:r>
              <a:rPr lang="es-ES" b="1" dirty="0" err="1"/>
              <a:t>chroma</a:t>
            </a:r>
            <a:r>
              <a:rPr lang="es-ES" dirty="0"/>
              <a:t>, </a:t>
            </a:r>
            <a:r>
              <a:rPr lang="es-ES" dirty="0" err="1"/>
              <a:t>meaning</a:t>
            </a:r>
            <a:r>
              <a:rPr lang="es-ES" dirty="0"/>
              <a:t> </a:t>
            </a:r>
            <a:r>
              <a:rPr lang="es-ES" b="1" dirty="0"/>
              <a:t>color</a:t>
            </a:r>
            <a:r>
              <a:rPr lang="es-ES" dirty="0"/>
              <a:t>.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s-ES" dirty="0"/>
              <a:t>In music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relates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twelve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pitch </a:t>
            </a:r>
            <a:r>
              <a:rPr lang="es-ES" dirty="0" err="1"/>
              <a:t>classes</a:t>
            </a:r>
            <a:r>
              <a:rPr lang="es-ES" dirty="0"/>
              <a:t>.</a:t>
            </a:r>
          </a:p>
          <a:p>
            <a:pPr lvl="1">
              <a:spcBef>
                <a:spcPts val="800"/>
              </a:spcBef>
            </a:pPr>
            <a:r>
              <a:rPr lang="es-ES" dirty="0"/>
              <a:t>Notes C2 and C5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chroma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C.</a:t>
            </a:r>
          </a:p>
          <a:p>
            <a:r>
              <a:rPr lang="es-ES" dirty="0" err="1"/>
              <a:t>All</a:t>
            </a:r>
            <a:r>
              <a:rPr lang="es-ES" dirty="0"/>
              <a:t> notes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chroma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belong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pitch </a:t>
            </a:r>
            <a:r>
              <a:rPr lang="es-ES" dirty="0" err="1"/>
              <a:t>class</a:t>
            </a:r>
            <a:r>
              <a:rPr lang="es-ES" dirty="0"/>
              <a:t>.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00" dirty="0"/>
              <a:t>m</a:t>
            </a:r>
            <a:endParaRPr sz="1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614" y="2731924"/>
            <a:ext cx="1878968" cy="20740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A3882-C331-46E1-96AF-68D1B83589DE}"/>
              </a:ext>
            </a:extLst>
          </p:cNvPr>
          <p:cNvSpPr txBox="1"/>
          <p:nvPr/>
        </p:nvSpPr>
        <p:spPr>
          <a:xfrm>
            <a:off x="307041" y="2567005"/>
            <a:ext cx="3595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b="1" dirty="0"/>
              <a:t>Chroma representation</a:t>
            </a:r>
            <a:r>
              <a:rPr lang="en-US" dirty="0"/>
              <a:t> gives a description of the different notes present in the audio </a:t>
            </a:r>
            <a:r>
              <a:rPr lang="en-US" i="1" dirty="0"/>
              <a:t>without distinguishing the octave in which they occur.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6144E-0E68-456D-BD1A-F1FDE675F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41" y="2690614"/>
            <a:ext cx="2084058" cy="1804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B169D-5F99-4F54-BC10-0B9FE39E1271}"/>
              </a:ext>
            </a:extLst>
          </p:cNvPr>
          <p:cNvSpPr txBox="1"/>
          <p:nvPr/>
        </p:nvSpPr>
        <p:spPr>
          <a:xfrm>
            <a:off x="7031534" y="4611058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Chromatic</a:t>
            </a:r>
            <a:r>
              <a:rPr lang="es-ES" dirty="0"/>
              <a:t> </a:t>
            </a:r>
            <a:r>
              <a:rPr lang="es-ES" dirty="0" err="1"/>
              <a:t>circle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CFC3B-6E68-4ACF-9082-FF2FE694D7BF}"/>
              </a:ext>
            </a:extLst>
          </p:cNvPr>
          <p:cNvSpPr txBox="1"/>
          <p:nvPr/>
        </p:nvSpPr>
        <p:spPr>
          <a:xfrm>
            <a:off x="473976" y="3982654"/>
            <a:ext cx="3373035" cy="954107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Shepard’s helix </a:t>
            </a:r>
            <a:r>
              <a:rPr lang="en-US" dirty="0"/>
              <a:t>of pitch, represents the linear pitch space as a helix wrapped around a cylinder. The octave-related pitches lie along a vertical line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id="{CBBBFF92-48BD-475C-9D24-F9E401DAC98A}"/>
              </a:ext>
            </a:extLst>
          </p:cNvPr>
          <p:cNvSpPr/>
          <p:nvPr/>
        </p:nvSpPr>
        <p:spPr>
          <a:xfrm>
            <a:off x="1712103" y="3643701"/>
            <a:ext cx="2501537" cy="323626"/>
          </a:xfrm>
          <a:custGeom>
            <a:avLst/>
            <a:gdLst>
              <a:gd name="connsiteX0" fmla="*/ 0 w 2501537"/>
              <a:gd name="connsiteY0" fmla="*/ 323626 h 323626"/>
              <a:gd name="connsiteX1" fmla="*/ 1149531 w 2501537"/>
              <a:gd name="connsiteY1" fmla="*/ 23181 h 323626"/>
              <a:gd name="connsiteX2" fmla="*/ 2501537 w 2501537"/>
              <a:gd name="connsiteY2" fmla="*/ 42775 h 32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1537" h="323626">
                <a:moveTo>
                  <a:pt x="0" y="323626"/>
                </a:moveTo>
                <a:cubicBezTo>
                  <a:pt x="366304" y="196807"/>
                  <a:pt x="732608" y="69989"/>
                  <a:pt x="1149531" y="23181"/>
                </a:cubicBezTo>
                <a:cubicBezTo>
                  <a:pt x="1566454" y="-23628"/>
                  <a:pt x="2033995" y="9573"/>
                  <a:pt x="2501537" y="42775"/>
                </a:cubicBezTo>
              </a:path>
            </a:pathLst>
          </a:custGeom>
          <a:noFill/>
          <a:ln>
            <a:solidFill>
              <a:schemeClr val="accent6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D7CCA-844B-42E1-526B-388C0F6736D1}"/>
              </a:ext>
            </a:extLst>
          </p:cNvPr>
          <p:cNvSpPr txBox="1"/>
          <p:nvPr/>
        </p:nvSpPr>
        <p:spPr>
          <a:xfrm>
            <a:off x="7196820" y="156095"/>
            <a:ext cx="1617751" cy="63094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dirty="0"/>
              <a:t>(</a:t>
            </a:r>
            <a:r>
              <a:rPr lang="es-ES" sz="1100" dirty="0" err="1"/>
              <a:t>From</a:t>
            </a:r>
            <a:r>
              <a:rPr lang="es-ES" sz="1100" dirty="0"/>
              <a:t> </a:t>
            </a:r>
            <a:r>
              <a:rPr lang="es-ES" sz="1100" dirty="0" err="1"/>
              <a:t>slide</a:t>
            </a:r>
            <a:r>
              <a:rPr lang="es-ES" sz="1100" dirty="0"/>
              <a:t> 8)</a:t>
            </a:r>
          </a:p>
          <a:p>
            <a:r>
              <a:rPr lang="es-ES" sz="1200" dirty="0"/>
              <a:t>Music </a:t>
            </a:r>
            <a:r>
              <a:rPr lang="es-ES" sz="1200" dirty="0" err="1"/>
              <a:t>scales</a:t>
            </a:r>
            <a:r>
              <a:rPr lang="es-ES" sz="1200" dirty="0"/>
              <a:t>:</a:t>
            </a:r>
          </a:p>
          <a:p>
            <a:r>
              <a:rPr lang="es-ES" sz="1200" dirty="0" err="1"/>
              <a:t>Chromatic</a:t>
            </a:r>
            <a:r>
              <a:rPr lang="es-ES" sz="1200" dirty="0"/>
              <a:t> (12 notes)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A6031-C2B8-07E5-C802-00CEAAD112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Chromagram</a:t>
            </a:r>
            <a:endParaRPr dirty="0"/>
          </a:p>
        </p:txBody>
      </p:sp>
      <p:sp>
        <p:nvSpPr>
          <p:cNvPr id="360" name="Google Shape;360;p50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92595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The main idea of chroma features is to aggregate all spectral information that relates to a given pitch class into a single coefficient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Basic algorithm using FFT</a:t>
            </a:r>
            <a:endParaRPr dirty="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50"/>
          <p:cNvSpPr txBox="1"/>
          <p:nvPr/>
        </p:nvSpPr>
        <p:spPr>
          <a:xfrm>
            <a:off x="6213405" y="3934342"/>
            <a:ext cx="2784450" cy="738664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68069992">
                  <a:custGeom>
                    <a:avLst/>
                    <a:gdLst>
                      <a:gd name="connsiteX0" fmla="*/ 0 w 2784450"/>
                      <a:gd name="connsiteY0" fmla="*/ 0 h 738664"/>
                      <a:gd name="connsiteX1" fmla="*/ 696113 w 2784450"/>
                      <a:gd name="connsiteY1" fmla="*/ 0 h 738664"/>
                      <a:gd name="connsiteX2" fmla="*/ 1364381 w 2784450"/>
                      <a:gd name="connsiteY2" fmla="*/ 0 h 738664"/>
                      <a:gd name="connsiteX3" fmla="*/ 1976960 w 2784450"/>
                      <a:gd name="connsiteY3" fmla="*/ 0 h 738664"/>
                      <a:gd name="connsiteX4" fmla="*/ 2784450 w 2784450"/>
                      <a:gd name="connsiteY4" fmla="*/ 0 h 738664"/>
                      <a:gd name="connsiteX5" fmla="*/ 2784450 w 2784450"/>
                      <a:gd name="connsiteY5" fmla="*/ 369332 h 738664"/>
                      <a:gd name="connsiteX6" fmla="*/ 2784450 w 2784450"/>
                      <a:gd name="connsiteY6" fmla="*/ 738664 h 738664"/>
                      <a:gd name="connsiteX7" fmla="*/ 2144027 w 2784450"/>
                      <a:gd name="connsiteY7" fmla="*/ 738664 h 738664"/>
                      <a:gd name="connsiteX8" fmla="*/ 1447914 w 2784450"/>
                      <a:gd name="connsiteY8" fmla="*/ 738664 h 738664"/>
                      <a:gd name="connsiteX9" fmla="*/ 779646 w 2784450"/>
                      <a:gd name="connsiteY9" fmla="*/ 738664 h 738664"/>
                      <a:gd name="connsiteX10" fmla="*/ 0 w 2784450"/>
                      <a:gd name="connsiteY10" fmla="*/ 738664 h 738664"/>
                      <a:gd name="connsiteX11" fmla="*/ 0 w 2784450"/>
                      <a:gd name="connsiteY11" fmla="*/ 354559 h 738664"/>
                      <a:gd name="connsiteX12" fmla="*/ 0 w 2784450"/>
                      <a:gd name="connsiteY12" fmla="*/ 0 h 738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84450" h="738664" extrusionOk="0">
                        <a:moveTo>
                          <a:pt x="0" y="0"/>
                        </a:moveTo>
                        <a:cubicBezTo>
                          <a:pt x="174854" y="2883"/>
                          <a:pt x="379725" y="-19274"/>
                          <a:pt x="696113" y="0"/>
                        </a:cubicBezTo>
                        <a:cubicBezTo>
                          <a:pt x="1012501" y="19274"/>
                          <a:pt x="1136846" y="-15592"/>
                          <a:pt x="1364381" y="0"/>
                        </a:cubicBezTo>
                        <a:cubicBezTo>
                          <a:pt x="1591916" y="15592"/>
                          <a:pt x="1670815" y="-19059"/>
                          <a:pt x="1976960" y="0"/>
                        </a:cubicBezTo>
                        <a:cubicBezTo>
                          <a:pt x="2283105" y="19059"/>
                          <a:pt x="2573688" y="32734"/>
                          <a:pt x="2784450" y="0"/>
                        </a:cubicBezTo>
                        <a:cubicBezTo>
                          <a:pt x="2768018" y="134533"/>
                          <a:pt x="2772990" y="198264"/>
                          <a:pt x="2784450" y="369332"/>
                        </a:cubicBezTo>
                        <a:cubicBezTo>
                          <a:pt x="2795910" y="540400"/>
                          <a:pt x="2785142" y="600709"/>
                          <a:pt x="2784450" y="738664"/>
                        </a:cubicBezTo>
                        <a:cubicBezTo>
                          <a:pt x="2538793" y="758021"/>
                          <a:pt x="2405018" y="735264"/>
                          <a:pt x="2144027" y="738664"/>
                        </a:cubicBezTo>
                        <a:cubicBezTo>
                          <a:pt x="1883036" y="742064"/>
                          <a:pt x="1774665" y="761392"/>
                          <a:pt x="1447914" y="738664"/>
                        </a:cubicBezTo>
                        <a:cubicBezTo>
                          <a:pt x="1121163" y="715936"/>
                          <a:pt x="924101" y="755745"/>
                          <a:pt x="779646" y="738664"/>
                        </a:cubicBezTo>
                        <a:cubicBezTo>
                          <a:pt x="635191" y="721583"/>
                          <a:pt x="372085" y="729198"/>
                          <a:pt x="0" y="738664"/>
                        </a:cubicBezTo>
                        <a:cubicBezTo>
                          <a:pt x="5125" y="556689"/>
                          <a:pt x="5912" y="444155"/>
                          <a:pt x="0" y="354559"/>
                        </a:cubicBezTo>
                        <a:cubicBezTo>
                          <a:pt x="-5912" y="264964"/>
                          <a:pt x="-14759" y="1220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A3838"/>
                </a:solidFill>
              </a:rPr>
              <a:t>C4 	12*log2(261.5/261.5)=0</a:t>
            </a:r>
            <a:endParaRPr sz="1200" dirty="0">
              <a:solidFill>
                <a:srgbClr val="3A38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A3838"/>
                </a:solidFill>
              </a:rPr>
              <a:t>C#4/Db4	12*log2(277.18/261.5)=1</a:t>
            </a:r>
            <a:endParaRPr sz="1200" dirty="0">
              <a:solidFill>
                <a:srgbClr val="3A38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A3838"/>
                </a:solidFill>
              </a:rPr>
              <a:t>D4	12*log2(293.66/261.5)=2 </a:t>
            </a:r>
            <a:endParaRPr sz="1200" dirty="0">
              <a:solidFill>
                <a:srgbClr val="3A38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9F05A-275E-4830-98DE-F0CE9C3F40D6}"/>
              </a:ext>
            </a:extLst>
          </p:cNvPr>
          <p:cNvSpPr txBox="1"/>
          <p:nvPr/>
        </p:nvSpPr>
        <p:spPr>
          <a:xfrm>
            <a:off x="1629373" y="2383075"/>
            <a:ext cx="6021977" cy="1107996"/>
          </a:xfrm>
          <a:prstGeom prst="rect">
            <a:avLst/>
          </a:prstGeom>
          <a:noFill/>
          <a:ln w="19050">
            <a:solidFill>
              <a:schemeClr val="accent6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each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fft_bin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 dirty="0">
                <a:latin typeface="Courier New"/>
                <a:ea typeface="Courier New"/>
                <a:cs typeface="Courier New"/>
                <a:sym typeface="Courier New"/>
              </a:rPr>
              <a:t>do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chroma_bin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= mod(round(12*log2(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freq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fft_bin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)/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freq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(C4)) ),12)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chroma_energy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chroma_bin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] +=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fft_energy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fft_bin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/>
                <a:ea typeface="Courier New"/>
                <a:cs typeface="Courier New"/>
                <a:sym typeface="Courier New"/>
              </a:rPr>
              <a:t>end for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freq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fft_bin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): returns the frequency of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fft_bin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in Hz. 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freq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(C4): 261.5 Hz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0033E-BEA6-4B99-9548-BF126BBD3E36}"/>
              </a:ext>
            </a:extLst>
          </p:cNvPr>
          <p:cNvSpPr txBox="1"/>
          <p:nvPr/>
        </p:nvSpPr>
        <p:spPr>
          <a:xfrm>
            <a:off x="322493" y="3771150"/>
            <a:ext cx="57639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chroma_energy</a:t>
            </a:r>
            <a:r>
              <a:rPr lang="en-US" dirty="0"/>
              <a:t> is normalized to retain only pitch info and remove signal level information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The frequency resolution of lower bins and non-tonal energy cause issues, which refined algorithms mitigate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CF17F-9148-2C12-FB41-3C871EAFA2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A5BCA-AA7F-44D2-94CB-095C33FD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884" y="0"/>
            <a:ext cx="3632074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A422-5411-4082-8AC1-3F2887A2CDF3}"/>
              </a:ext>
            </a:extLst>
          </p:cNvPr>
          <p:cNvSpPr txBox="1"/>
          <p:nvPr/>
        </p:nvSpPr>
        <p:spPr>
          <a:xfrm>
            <a:off x="1724296" y="97971"/>
            <a:ext cx="3696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Piano </a:t>
            </a:r>
            <a:r>
              <a:rPr lang="es-ES" dirty="0" err="1"/>
              <a:t>keys</a:t>
            </a:r>
            <a:r>
              <a:rPr lang="es-ES" dirty="0"/>
              <a:t> </a:t>
            </a:r>
            <a:r>
              <a:rPr lang="es-ES" dirty="0" err="1"/>
              <a:t>representing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chromatic</a:t>
            </a:r>
            <a:r>
              <a:rPr lang="es-ES" dirty="0"/>
              <a:t> </a:t>
            </a:r>
            <a:r>
              <a:rPr lang="es-ES" dirty="0" err="1"/>
              <a:t>scale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6616E-BCB4-4424-85A9-84D6060C4C25}"/>
              </a:ext>
            </a:extLst>
          </p:cNvPr>
          <p:cNvSpPr txBox="1"/>
          <p:nvPr/>
        </p:nvSpPr>
        <p:spPr>
          <a:xfrm>
            <a:off x="2907424" y="1629922"/>
            <a:ext cx="2063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Magnitude</a:t>
            </a:r>
            <a:r>
              <a:rPr lang="es-ES" dirty="0"/>
              <a:t> </a:t>
            </a:r>
            <a:r>
              <a:rPr lang="es-ES" dirty="0" err="1"/>
              <a:t>spectrogram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6FDB4-CAD5-4BAD-AD90-CF4C9B70D3F1}"/>
              </a:ext>
            </a:extLst>
          </p:cNvPr>
          <p:cNvSpPr txBox="1"/>
          <p:nvPr/>
        </p:nvSpPr>
        <p:spPr>
          <a:xfrm>
            <a:off x="1600200" y="2780756"/>
            <a:ext cx="343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Pitch-</a:t>
            </a:r>
            <a:r>
              <a:rPr lang="es-ES" dirty="0" err="1"/>
              <a:t>based</a:t>
            </a:r>
            <a:r>
              <a:rPr lang="es-ES" dirty="0"/>
              <a:t> log-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spectrogram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361BA-463F-4AAE-BEE2-FDE404695B1B}"/>
              </a:ext>
            </a:extLst>
          </p:cNvPr>
          <p:cNvSpPr txBox="1"/>
          <p:nvPr/>
        </p:nvSpPr>
        <p:spPr>
          <a:xfrm>
            <a:off x="3643775" y="4160520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Chromagram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152FD-1408-4ECD-84F7-D0408242CED2}"/>
              </a:ext>
            </a:extLst>
          </p:cNvPr>
          <p:cNvSpPr txBox="1"/>
          <p:nvPr/>
        </p:nvSpPr>
        <p:spPr>
          <a:xfrm>
            <a:off x="117566" y="724989"/>
            <a:ext cx="354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Note C3 (p=48) </a:t>
            </a:r>
            <a:r>
              <a:rPr lang="es-ES" i="1" dirty="0" err="1"/>
              <a:t>played</a:t>
            </a:r>
            <a:r>
              <a:rPr lang="es-ES" i="1" dirty="0"/>
              <a:t> at time 30 </a:t>
            </a:r>
            <a:r>
              <a:rPr lang="es-ES" i="1" dirty="0" err="1"/>
              <a:t>seconds</a:t>
            </a:r>
            <a:endParaRPr lang="es-ES" i="1" dirty="0"/>
          </a:p>
          <a:p>
            <a:r>
              <a:rPr lang="en-US" dirty="0"/>
              <a:t>(MIDI note number</a:t>
            </a:r>
            <a:r>
              <a:rPr lang="es-ES" i="1" dirty="0"/>
              <a:t>)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082995-A702-4FD3-A737-337FBEA1BDB7}"/>
                  </a:ext>
                </a:extLst>
              </p:cNvPr>
              <p:cNvSpPr txBox="1"/>
              <p:nvPr/>
            </p:nvSpPr>
            <p:spPr>
              <a:xfrm>
                <a:off x="362936" y="1415351"/>
                <a:ext cx="2193614" cy="245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𝑝𝑖𝑡𝑐h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−69)/12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∙440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082995-A702-4FD3-A737-337FBEA1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6" y="1415351"/>
                <a:ext cx="2193614" cy="245901"/>
              </a:xfrm>
              <a:prstGeom prst="rect">
                <a:avLst/>
              </a:prstGeom>
              <a:blipFill>
                <a:blip r:embed="rId3"/>
                <a:stretch>
                  <a:fillRect l="-1114" t="-2439" r="-1393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F09A0-69E0-D50A-BD0A-7ABEA524B6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597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Piano notes in different octaves </a:t>
            </a:r>
            <a:endParaRPr/>
          </a:p>
        </p:txBody>
      </p:sp>
      <p:sp>
        <p:nvSpPr>
          <p:cNvPr id="367" name="Google Shape;367;p51"/>
          <p:cNvSpPr txBox="1">
            <a:spLocks noGrp="1"/>
          </p:cNvSpPr>
          <p:nvPr>
            <p:ph type="body" idx="1"/>
          </p:nvPr>
        </p:nvSpPr>
        <p:spPr>
          <a:xfrm>
            <a:off x="322497" y="1280475"/>
            <a:ext cx="49275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Notes C0-C3, D0-D3,E0-E3,F0-F3 are played in a sequence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Top figure: power spectrogram of the signal.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Note the octave raise. 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Chromagram shows the same pitch class value for the different octave notes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Bottom figure evaluated from data using Python/librosa.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8" name="Google Shape;36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575" y="1178550"/>
            <a:ext cx="3184325" cy="26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9125" y="3793425"/>
            <a:ext cx="2919825" cy="12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ano-octaves">
            <a:hlinkClick r:id="" action="ppaction://media"/>
            <a:extLst>
              <a:ext uri="{FF2B5EF4-FFF2-40B4-BE49-F238E27FC236}">
                <a16:creationId xmlns:a16="http://schemas.microsoft.com/office/drawing/2014/main" id="{ED17941C-A81E-431A-9F02-0A6A4D64F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71009" y="1769107"/>
            <a:ext cx="265948" cy="2659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46FE1C-A031-6D80-7538-41D0A63148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Chromagram of a chord</a:t>
            </a:r>
            <a:endParaRPr/>
          </a:p>
        </p:txBody>
      </p:sp>
      <p:sp>
        <p:nvSpPr>
          <p:cNvPr id="375" name="Google Shape;375;p52"/>
          <p:cNvSpPr txBox="1">
            <a:spLocks noGrp="1"/>
          </p:cNvSpPr>
          <p:nvPr>
            <p:ph type="body" idx="1"/>
          </p:nvPr>
        </p:nvSpPr>
        <p:spPr>
          <a:xfrm>
            <a:off x="322496" y="1280475"/>
            <a:ext cx="31314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C-major (G,E,C), visible in chromagram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825" y="1200465"/>
            <a:ext cx="4376824" cy="384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-major-chord">
            <a:hlinkClick r:id="" action="ppaction://media"/>
            <a:extLst>
              <a:ext uri="{FF2B5EF4-FFF2-40B4-BE49-F238E27FC236}">
                <a16:creationId xmlns:a16="http://schemas.microsoft.com/office/drawing/2014/main" id="{285E42D6-FF74-4E04-9406-758708A88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8553" y="2005778"/>
            <a:ext cx="359286" cy="3592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EB701-0E8B-6040-6493-60588ECBA9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D0A70-5F0E-4A17-9F73-555AA938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Music </a:t>
            </a:r>
            <a:r>
              <a:rPr lang="es-ES" dirty="0" err="1"/>
              <a:t>representation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1904-1799-4068-8B7B-28EAB2E9F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Music has its own written notation (musical score)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Describes musical work with formal language based of musical symbols and letters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Musician can create a performance by following such instructions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Similar to different languages, one needs to study this language to master it.</a:t>
            </a:r>
          </a:p>
          <a:p>
            <a:endParaRPr lang="es-ES" dirty="0"/>
          </a:p>
          <a:p>
            <a:r>
              <a:rPr lang="es-ES" dirty="0" err="1"/>
              <a:t>Sheet</a:t>
            </a:r>
            <a:r>
              <a:rPr lang="es-ES" dirty="0"/>
              <a:t> music </a:t>
            </a:r>
            <a:r>
              <a:rPr lang="es-ES" dirty="0" err="1"/>
              <a:t>representation</a:t>
            </a:r>
            <a:endParaRPr lang="es-ES" dirty="0"/>
          </a:p>
          <a:p>
            <a:pPr lvl="1"/>
            <a:r>
              <a:rPr lang="es-ES" dirty="0"/>
              <a:t>Visual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musical score.</a:t>
            </a:r>
          </a:p>
          <a:p>
            <a:pPr lvl="1"/>
            <a:r>
              <a:rPr lang="es-ES" b="1" dirty="0" err="1"/>
              <a:t>Image</a:t>
            </a:r>
            <a:r>
              <a:rPr lang="es-ES" b="1" dirty="0"/>
              <a:t> </a:t>
            </a:r>
            <a:r>
              <a:rPr lang="es-ES" b="1" dirty="0" err="1"/>
              <a:t>format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Guide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performing</a:t>
            </a:r>
            <a:r>
              <a:rPr lang="es-ES" dirty="0"/>
              <a:t> music.</a:t>
            </a:r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E9767-6236-42AA-BAD4-86FBF9953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4" y="4057404"/>
            <a:ext cx="3033130" cy="707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11909-1712-4509-9E2D-5C8827FC8AFB}"/>
              </a:ext>
            </a:extLst>
          </p:cNvPr>
          <p:cNvSpPr txBox="1"/>
          <p:nvPr/>
        </p:nvSpPr>
        <p:spPr>
          <a:xfrm>
            <a:off x="5730875" y="3757469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Duration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notes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BAB94B-FD17-4969-8B9F-AB4660F30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06" y="4065246"/>
            <a:ext cx="1221922" cy="804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1665E-BAC9-428E-BBDF-64FC27D57A7F}"/>
              </a:ext>
            </a:extLst>
          </p:cNvPr>
          <p:cNvSpPr txBox="1"/>
          <p:nvPr/>
        </p:nvSpPr>
        <p:spPr>
          <a:xfrm>
            <a:off x="3749488" y="3701228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Parts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note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7FB71-E08B-8117-8FC8-2A30E2741A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A86A4-F3A9-0646-1535-262ECA8A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7" y="4057404"/>
            <a:ext cx="2044908" cy="649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5AF1E6-9ECF-C7B7-F3BD-F5CABAEB9E08}"/>
              </a:ext>
            </a:extLst>
          </p:cNvPr>
          <p:cNvSpPr txBox="1"/>
          <p:nvPr/>
        </p:nvSpPr>
        <p:spPr>
          <a:xfrm>
            <a:off x="1697614" y="3682372"/>
            <a:ext cx="967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Staff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18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307050" y="330009"/>
            <a:ext cx="8364000" cy="837991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 </a:t>
            </a:r>
            <a:br>
              <a:rPr lang="en" sz="2400" dirty="0"/>
            </a:br>
            <a:r>
              <a:rPr lang="en" sz="2400" dirty="0"/>
              <a:t>Finnish Eurovision 2018 candidate song Monsters by Saara Aalto </a:t>
            </a:r>
            <a:endParaRPr sz="2400" dirty="0"/>
          </a:p>
        </p:txBody>
      </p:sp>
      <p:pic>
        <p:nvPicPr>
          <p:cNvPr id="382" name="Google Shape;38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7000" y="1168000"/>
            <a:ext cx="5624100" cy="38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aara-aalto">
            <a:hlinkClick r:id="" action="ppaction://media"/>
            <a:extLst>
              <a:ext uri="{FF2B5EF4-FFF2-40B4-BE49-F238E27FC236}">
                <a16:creationId xmlns:a16="http://schemas.microsoft.com/office/drawing/2014/main" id="{20DB90B0-4D7C-4FF2-BECC-736F845D3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8344" y="1494602"/>
            <a:ext cx="487363" cy="4873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A917C-C467-FD4F-74C5-1E420C5059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9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FF1E-3B29-4036-BA16-9033B1731C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Dynamic Time </a:t>
            </a:r>
            <a:r>
              <a:rPr lang="es-ES" dirty="0" err="1"/>
              <a:t>Warping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40561-B371-4633-AA45-41FDDAFC8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Music </a:t>
            </a:r>
            <a:r>
              <a:rPr lang="es-ES" dirty="0" err="1"/>
              <a:t>synchronization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B4573-8504-90B7-9E8F-9073FD9186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183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synchronization</a:t>
            </a:r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Synchronization here refers to a procedure to determine the corresponding position in a piece of music, given another (slightly differently interpreted) piece of music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Figure: Two different tempo performances of a same song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975" y="2351844"/>
            <a:ext cx="7233026" cy="24618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B3A472-F659-4322-D75B-65F5D09F3A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synchronization</a:t>
            </a:r>
            <a:endParaRPr/>
          </a:p>
        </p:txBody>
      </p:sp>
      <p:sp>
        <p:nvSpPr>
          <p:cNvPr id="421" name="Google Shape;421;p59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Procedure for music synchronization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Allows synchronization of score of music with audio track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Jump to audio position, based on selected score position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Seamless switching between different versions of same music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Measure differences in tempo between same musical piece versions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To analyze the performance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2" name="Google Shape;4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387" y="1780963"/>
            <a:ext cx="6884950" cy="10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6BEBB-273E-0FD4-67BF-E17BA91986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synchronization</a:t>
            </a:r>
            <a:endParaRPr/>
          </a:p>
        </p:txBody>
      </p:sp>
      <p:sp>
        <p:nvSpPr>
          <p:cNvPr id="428" name="Google Shape;428;p60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Need right types of features that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Retain relevant information, while suppressing irrelevant details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Capture similarity between notes and chords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Allow variation between instrumentation (timbre), tempo, rhythm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Suitable features include chroma vectors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Dynamic time warping </a:t>
            </a:r>
            <a:r>
              <a:rPr lang="en" dirty="0"/>
              <a:t>(DTW)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Used to align the two feature representation sequences (of feature vectors) of two different versions of the same piece of music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DTW Goal: find an optimal alignment between two sequences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DTW is used in data mining, information retrieval, and bioinformatics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A97CB2-C5A6-08C6-8891-271904312D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sp>
        <p:nvSpPr>
          <p:cNvPr id="434" name="Google Shape;434;p6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Input: two sequences 𝑿= [𝒙</a:t>
            </a:r>
            <a:r>
              <a:rPr lang="en" i="1" baseline="-25000" dirty="0"/>
              <a:t>1</a:t>
            </a:r>
            <a:r>
              <a:rPr lang="en" dirty="0"/>
              <a:t>, .. 𝒙</a:t>
            </a:r>
            <a:r>
              <a:rPr lang="en" i="1" baseline="-25000" dirty="0"/>
              <a:t>N</a:t>
            </a:r>
            <a:r>
              <a:rPr lang="en" dirty="0"/>
              <a:t>] and 𝙔=[𝒚</a:t>
            </a:r>
            <a:r>
              <a:rPr lang="en" i="1" baseline="-25000" dirty="0"/>
              <a:t>1</a:t>
            </a:r>
            <a:r>
              <a:rPr lang="en" dirty="0"/>
              <a:t>,..., 𝒚</a:t>
            </a:r>
            <a:r>
              <a:rPr lang="en" i="1" baseline="-25000" dirty="0"/>
              <a:t>M</a:t>
            </a:r>
            <a:r>
              <a:rPr lang="en" dirty="0"/>
              <a:t>]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Define a real-valued cost matrix </a:t>
            </a:r>
            <a:endParaRPr dirty="0"/>
          </a:p>
          <a:p>
            <a:pPr marL="9144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is a cost function: </a:t>
            </a:r>
            <a:endParaRPr dirty="0"/>
          </a:p>
          <a:p>
            <a:pPr marL="9144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Cosine distance</a:t>
            </a:r>
            <a:endParaRPr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 dirty="0"/>
          </a:p>
          <a:p>
            <a:pPr marL="9144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Euclidean distance</a:t>
            </a:r>
            <a:endParaRPr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 dirty="0"/>
          </a:p>
          <a:p>
            <a:pPr marL="9144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Generally: if 𝒙</a:t>
            </a:r>
            <a:r>
              <a:rPr lang="en" i="1" baseline="-25000" dirty="0"/>
              <a:t>n</a:t>
            </a:r>
            <a:r>
              <a:rPr lang="en" dirty="0"/>
              <a:t> is similar to 𝒚</a:t>
            </a:r>
            <a:r>
              <a:rPr lang="en" i="1" baseline="-25000" dirty="0"/>
              <a:t>n</a:t>
            </a:r>
            <a:r>
              <a:rPr lang="en" dirty="0"/>
              <a:t> then the cost should be low</a:t>
            </a:r>
            <a:endParaRPr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 dirty="0"/>
          </a:p>
          <a:p>
            <a:pPr marL="9144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 warping path P = (𝒑</a:t>
            </a:r>
            <a:r>
              <a:rPr lang="en" i="1" baseline="-25000" dirty="0"/>
              <a:t>1</a:t>
            </a:r>
            <a:r>
              <a:rPr lang="en" dirty="0"/>
              <a:t>, .. 𝒑</a:t>
            </a:r>
            <a:r>
              <a:rPr lang="en" i="1" baseline="-25000" dirty="0"/>
              <a:t>L</a:t>
            </a:r>
            <a:r>
              <a:rPr lang="en" dirty="0"/>
              <a:t>) of length </a:t>
            </a:r>
            <a:r>
              <a:rPr lang="en" i="1" dirty="0"/>
              <a:t>L, </a:t>
            </a:r>
            <a:endParaRPr i="1"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𝒑</a:t>
            </a:r>
            <a:r>
              <a:rPr lang="en" i="1" baseline="-25000" dirty="0"/>
              <a:t>l</a:t>
            </a:r>
            <a:r>
              <a:rPr lang="en" dirty="0"/>
              <a:t>=(</a:t>
            </a:r>
            <a:r>
              <a:rPr lang="en" i="1" dirty="0"/>
              <a:t>n</a:t>
            </a:r>
            <a:r>
              <a:rPr lang="en" i="1" baseline="-25000" dirty="0"/>
              <a:t>l</a:t>
            </a:r>
            <a:r>
              <a:rPr lang="en" i="1" dirty="0"/>
              <a:t>, m</a:t>
            </a:r>
            <a:r>
              <a:rPr lang="en" i="1" baseline="-25000" dirty="0"/>
              <a:t>l</a:t>
            </a:r>
            <a:r>
              <a:rPr lang="en" dirty="0"/>
              <a:t>) denotes correspondence between the two sequences</a:t>
            </a:r>
            <a:endParaRPr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Starts from 𝒑</a:t>
            </a:r>
            <a:r>
              <a:rPr lang="en" i="1" baseline="-25000" dirty="0"/>
              <a:t>1</a:t>
            </a:r>
            <a:r>
              <a:rPr lang="en" dirty="0"/>
              <a:t>=(1,1) and ends in 𝒑</a:t>
            </a:r>
            <a:r>
              <a:rPr lang="en" i="1" baseline="-25000" dirty="0"/>
              <a:t>1</a:t>
            </a:r>
            <a:r>
              <a:rPr lang="en" dirty="0"/>
              <a:t>=(N,M)</a:t>
            </a:r>
            <a:endParaRPr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Steps are monotonically increasing (no going back in time)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5" name="Google Shape;4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175" y="1839700"/>
            <a:ext cx="1807275" cy="2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575" y="1882775"/>
            <a:ext cx="803125" cy="1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402" y="1882775"/>
            <a:ext cx="758907" cy="2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674" y="2115350"/>
            <a:ext cx="859703" cy="2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350" y="2373875"/>
            <a:ext cx="2074300" cy="4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9161" y="2871100"/>
            <a:ext cx="1792914" cy="2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9895" y="4612725"/>
            <a:ext cx="3399656" cy="2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673F0-4852-A1EE-D334-FC85C57A59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</a:t>
            </a:r>
            <a:endParaRPr/>
          </a:p>
        </p:txBody>
      </p:sp>
      <p:sp>
        <p:nvSpPr>
          <p:cNvPr id="457" name="Google Shape;457;p63"/>
          <p:cNvSpPr txBox="1">
            <a:spLocks noGrp="1"/>
          </p:cNvSpPr>
          <p:nvPr>
            <p:ph type="body" idx="1"/>
          </p:nvPr>
        </p:nvSpPr>
        <p:spPr>
          <a:xfrm>
            <a:off x="322499" y="1280475"/>
            <a:ext cx="5614569" cy="69874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X=[1,1,0,2,2], N=5, and Y=[1,0,2], M=3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Cost function c(n,m)=|x</a:t>
            </a:r>
            <a:r>
              <a:rPr lang="en" baseline="-25000" dirty="0"/>
              <a:t>n</a:t>
            </a:r>
            <a:r>
              <a:rPr lang="en" dirty="0"/>
              <a:t>-y</a:t>
            </a:r>
            <a:r>
              <a:rPr lang="en" baseline="-25000" dirty="0"/>
              <a:t>m</a:t>
            </a:r>
            <a:r>
              <a:rPr lang="en" dirty="0"/>
              <a:t>|, i.e. absolute distance (L1)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58" name="Google Shape;458;p63"/>
          <p:cNvGraphicFramePr/>
          <p:nvPr/>
        </p:nvGraphicFramePr>
        <p:xfrm>
          <a:off x="990300" y="2331910"/>
          <a:ext cx="1531400" cy="2377260"/>
        </p:xfrm>
        <a:graphic>
          <a:graphicData uri="http://schemas.openxmlformats.org/drawingml/2006/table">
            <a:tbl>
              <a:tblPr>
                <a:noFill/>
                <a:tableStyleId>{AE31A317-3CC6-4F6D-B590-76F6B8F28F4F}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59" name="Google Shape;459;p63"/>
          <p:cNvGraphicFramePr/>
          <p:nvPr>
            <p:extLst>
              <p:ext uri="{D42A27DB-BD31-4B8C-83A1-F6EECF244321}">
                <p14:modId xmlns:p14="http://schemas.microsoft.com/office/powerpoint/2010/main" val="3334905711"/>
              </p:ext>
            </p:extLst>
          </p:nvPr>
        </p:nvGraphicFramePr>
        <p:xfrm>
          <a:off x="3047700" y="2331910"/>
          <a:ext cx="1531400" cy="2377260"/>
        </p:xfrm>
        <a:graphic>
          <a:graphicData uri="http://schemas.openxmlformats.org/drawingml/2006/table">
            <a:tbl>
              <a:tblPr>
                <a:noFill/>
                <a:tableStyleId>{AE31A317-3CC6-4F6D-B590-76F6B8F28F4F}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0" name="Google Shape;460;p63"/>
          <p:cNvSpPr txBox="1"/>
          <p:nvPr/>
        </p:nvSpPr>
        <p:spPr>
          <a:xfrm>
            <a:off x="4830706" y="1746359"/>
            <a:ext cx="4167052" cy="170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A3838"/>
                </a:solidFill>
              </a:rPr>
              <a:t>Optimal path </a:t>
            </a:r>
            <a:endParaRPr sz="1500" b="1" dirty="0">
              <a:solidFill>
                <a:srgbClr val="3A383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A3838"/>
                </a:solidFill>
              </a:rPr>
              <a:t>P* = {(3,5),(3,4),(2,3),(1,2),(1,1)}, L=5</a:t>
            </a:r>
            <a:endParaRPr sz="1500" dirty="0">
              <a:solidFill>
                <a:srgbClr val="3A383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500" dirty="0">
              <a:solidFill>
                <a:srgbClr val="3A383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A3838"/>
                </a:solidFill>
              </a:rPr>
              <a:t>Cost of path: (sum the optimal path cell values (blue)) = 0</a:t>
            </a:r>
            <a:endParaRPr sz="1500" dirty="0">
              <a:solidFill>
                <a:srgbClr val="3A38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79AA7B-29D7-470C-9D86-FCA35213FBA0}"/>
              </a:ext>
            </a:extLst>
          </p:cNvPr>
          <p:cNvSpPr txBox="1"/>
          <p:nvPr/>
        </p:nvSpPr>
        <p:spPr>
          <a:xfrm>
            <a:off x="1149156" y="4761411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matrix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A44C4-8134-4AF6-9A09-C39D651C1404}"/>
              </a:ext>
            </a:extLst>
          </p:cNvPr>
          <p:cNvSpPr txBox="1"/>
          <p:nvPr/>
        </p:nvSpPr>
        <p:spPr>
          <a:xfrm>
            <a:off x="2796094" y="4714516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Accumulated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matrix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A82E3-0429-4718-BE30-488623B1706E}"/>
              </a:ext>
            </a:extLst>
          </p:cNvPr>
          <p:cNvSpPr txBox="1"/>
          <p:nvPr/>
        </p:nvSpPr>
        <p:spPr>
          <a:xfrm>
            <a:off x="4968026" y="3807821"/>
            <a:ext cx="3892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/>
              <a:t>Original </a:t>
            </a:r>
            <a:r>
              <a:rPr lang="es-ES" sz="1200" i="1" dirty="0" err="1"/>
              <a:t>cost</a:t>
            </a:r>
            <a:r>
              <a:rPr lang="es-ES" sz="1200" i="1" dirty="0"/>
              <a:t> + min(</a:t>
            </a:r>
            <a:r>
              <a:rPr lang="es-ES" sz="1200" i="1" dirty="0" err="1"/>
              <a:t>steps</a:t>
            </a:r>
            <a:r>
              <a:rPr lang="es-ES" sz="1200" i="1" dirty="0"/>
              <a:t>) </a:t>
            </a:r>
            <a:r>
              <a:rPr lang="es-ES" sz="1200" i="1" dirty="0" err="1"/>
              <a:t>of</a:t>
            </a:r>
            <a:r>
              <a:rPr lang="es-ES" sz="1200" i="1" dirty="0"/>
              <a:t> </a:t>
            </a:r>
            <a:r>
              <a:rPr lang="es-ES" sz="1200" i="1" dirty="0" err="1"/>
              <a:t>already</a:t>
            </a:r>
            <a:r>
              <a:rPr lang="es-ES" sz="1200" i="1" dirty="0"/>
              <a:t> </a:t>
            </a:r>
            <a:r>
              <a:rPr lang="es-ES" sz="1200" i="1" dirty="0" err="1"/>
              <a:t>computed</a:t>
            </a:r>
            <a:r>
              <a:rPr lang="es-ES" sz="1200" i="1" dirty="0"/>
              <a:t> </a:t>
            </a:r>
            <a:r>
              <a:rPr lang="es-ES" sz="1200" i="1" dirty="0" err="1"/>
              <a:t>values</a:t>
            </a:r>
            <a:r>
              <a:rPr lang="es-ES" sz="1200" dirty="0"/>
              <a:t>.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AF7683-4AE0-41FA-BAFD-81334A933AD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4480560" y="3766130"/>
            <a:ext cx="487466" cy="180191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C368DF-9ACD-49A7-B1B7-FE5A7AA72D39}"/>
              </a:ext>
            </a:extLst>
          </p:cNvPr>
          <p:cNvSpPr/>
          <p:nvPr/>
        </p:nvSpPr>
        <p:spPr>
          <a:xfrm rot="5400000">
            <a:off x="4215196" y="3539390"/>
            <a:ext cx="362614" cy="3651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E9B00-0562-BFB2-DE7D-50FDE189A5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C6E62-7898-9175-652D-921DD1A15B4A}"/>
              </a:ext>
            </a:extLst>
          </p:cNvPr>
          <p:cNvSpPr txBox="1"/>
          <p:nvPr/>
        </p:nvSpPr>
        <p:spPr>
          <a:xfrm>
            <a:off x="4968026" y="4168097"/>
            <a:ext cx="1920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/>
              <a:t>1 + min(1,1,2) = 1 + 1 = 2</a:t>
            </a:r>
            <a:endParaRPr lang="en-US" sz="1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Music synchronization</a:t>
            </a:r>
            <a:endParaRPr/>
          </a:p>
        </p:txBody>
      </p:sp>
      <p:sp>
        <p:nvSpPr>
          <p:cNvPr id="466" name="Google Shape;466;p64"/>
          <p:cNvSpPr txBox="1">
            <a:spLocks noGrp="1"/>
          </p:cNvSpPr>
          <p:nvPr>
            <p:ph type="body" idx="1"/>
          </p:nvPr>
        </p:nvSpPr>
        <p:spPr>
          <a:xfrm>
            <a:off x="5184571" y="1280475"/>
            <a:ext cx="30246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 song is sung twice, upper one is 7% faster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Bottom figure: Chroma features (using librosa)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7" name="Google Shape;46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80471"/>
            <a:ext cx="4694201" cy="13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00" y="2640250"/>
            <a:ext cx="4908350" cy="10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100" y="3527650"/>
            <a:ext cx="4852799" cy="963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D7CAD-EAFF-010D-83F4-67E1B547E6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matrix and optimal path</a:t>
            </a:r>
            <a:endParaRPr/>
          </a:p>
        </p:txBody>
      </p:sp>
      <p:sp>
        <p:nvSpPr>
          <p:cNvPr id="475" name="Google Shape;475;p65"/>
          <p:cNvSpPr txBox="1">
            <a:spLocks noGrp="1"/>
          </p:cNvSpPr>
          <p:nvPr>
            <p:ph type="body" idx="1"/>
          </p:nvPr>
        </p:nvSpPr>
        <p:spPr>
          <a:xfrm>
            <a:off x="322497" y="1280475"/>
            <a:ext cx="43476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Distance: Euclidean distance between chromagram vectors at each time instant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Red-lines: Two synchronized notes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Yellow line: Linear time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White line: Optimal path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Optimal path shows the corresponding time instant for both songs.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6" name="Google Shape;4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325" y="1275175"/>
            <a:ext cx="3959899" cy="386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D1E53C-3FBD-8D73-21EC-4F7ABAF700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DTW summary</a:t>
            </a:r>
            <a:endParaRPr/>
          </a:p>
        </p:txBody>
      </p:sp>
      <p:sp>
        <p:nvSpPr>
          <p:cNvPr id="482" name="Google Shape;482;p66"/>
          <p:cNvSpPr txBox="1">
            <a:spLocks noGrp="1"/>
          </p:cNvSpPr>
          <p:nvPr>
            <p:ph type="body" idx="1"/>
          </p:nvPr>
        </p:nvSpPr>
        <p:spPr>
          <a:xfrm>
            <a:off x="322492" y="1280473"/>
            <a:ext cx="8204819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Gives the synchronization of feature representations of two signals. </a:t>
            </a:r>
            <a:endParaRPr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 dirty="0"/>
          </a:p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Cost functions</a:t>
            </a:r>
            <a:endParaRPr dirty="0"/>
          </a:p>
          <a:p>
            <a:pPr indent="-182880">
              <a:lnSpc>
                <a:spcPct val="100000"/>
              </a:lnSpc>
              <a:spcBef>
                <a:spcPts val="0"/>
              </a:spcBef>
            </a:pPr>
            <a:r>
              <a:rPr lang="en" sz="1400" b="1" dirty="0"/>
              <a:t>Cosine distance</a:t>
            </a:r>
            <a:r>
              <a:rPr lang="en" sz="1400" dirty="0"/>
              <a:t>: not sensitive to absolute level (since the vectors are normalized by definition)</a:t>
            </a:r>
            <a:endParaRPr sz="1400" dirty="0"/>
          </a:p>
          <a:p>
            <a:pPr indent="-182880">
              <a:lnSpc>
                <a:spcPct val="100000"/>
              </a:lnSpc>
              <a:spcBef>
                <a:spcPts val="0"/>
              </a:spcBef>
            </a:pPr>
            <a:r>
              <a:rPr lang="en" sz="1400" b="1" dirty="0"/>
              <a:t>Euclidean distance</a:t>
            </a:r>
            <a:r>
              <a:rPr lang="en" sz="1400" dirty="0"/>
              <a:t>: Is sensitive to level differences if features are not normalized.</a:t>
            </a:r>
            <a:endParaRPr sz="1400" dirty="0"/>
          </a:p>
          <a:p>
            <a:pPr indent="-182880">
              <a:lnSpc>
                <a:spcPct val="100000"/>
              </a:lnSpc>
              <a:spcBef>
                <a:spcPts val="0"/>
              </a:spcBef>
            </a:pPr>
            <a:r>
              <a:rPr lang="en" sz="1400" b="1" dirty="0"/>
              <a:t>Feature normalization</a:t>
            </a:r>
            <a:r>
              <a:rPr lang="en" sz="1400" dirty="0"/>
              <a:t>: by normalizing the feature vector of each time-value, the feature is not sensitive to level anymore.</a:t>
            </a:r>
            <a:endParaRPr sz="1400"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 dirty="0"/>
          </a:p>
          <a:p>
            <a:pPr marL="1397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Tools: DTW available in librosa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69490-5695-4660-6C62-AE731AB251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39</a:t>
            </a:fld>
            <a:endParaRPr/>
          </a:p>
        </p:txBody>
      </p:sp>
      <p:pic>
        <p:nvPicPr>
          <p:cNvPr id="4" name="Picture 3" descr="A diagram of a triangle&#10;&#10;Description automatically generated">
            <a:extLst>
              <a:ext uri="{FF2B5EF4-FFF2-40B4-BE49-F238E27FC236}">
                <a16:creationId xmlns:a16="http://schemas.microsoft.com/office/drawing/2014/main" id="{2E33B82E-8BFC-2302-131F-1355E4CA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474" y="3060445"/>
            <a:ext cx="2296632" cy="1483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F80111-6D07-BCC7-7607-B0193F33A1FB}"/>
              </a:ext>
            </a:extLst>
          </p:cNvPr>
          <p:cNvSpPr txBox="1"/>
          <p:nvPr/>
        </p:nvSpPr>
        <p:spPr>
          <a:xfrm>
            <a:off x="3665201" y="4543873"/>
            <a:ext cx="5347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of Euclidean distance (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) and cosine similarity (</a:t>
            </a:r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θ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1030-69E3-534B-428C-880D14EC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Music </a:t>
            </a:r>
            <a:r>
              <a:rPr lang="es-ES" dirty="0" err="1"/>
              <a:t>representation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D22BE-2176-2DDD-E2CD-15813CB89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Symbolic</a:t>
            </a:r>
            <a:r>
              <a:rPr lang="es-ES" dirty="0"/>
              <a:t> </a:t>
            </a:r>
            <a:r>
              <a:rPr lang="es-ES" dirty="0" err="1"/>
              <a:t>representations</a:t>
            </a:r>
            <a:endParaRPr lang="es-ES" dirty="0"/>
          </a:p>
          <a:p>
            <a:pPr lvl="1"/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entities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explicit</a:t>
            </a:r>
            <a:r>
              <a:rPr lang="es-ES" dirty="0"/>
              <a:t> musical </a:t>
            </a:r>
            <a:r>
              <a:rPr lang="es-ES" dirty="0" err="1"/>
              <a:t>meaning</a:t>
            </a:r>
            <a:r>
              <a:rPr lang="en-US" dirty="0"/>
              <a:t>.</a:t>
            </a:r>
          </a:p>
          <a:p>
            <a:pPr lvl="1"/>
            <a:r>
              <a:rPr lang="es-ES" dirty="0" err="1"/>
              <a:t>Given</a:t>
            </a:r>
            <a:r>
              <a:rPr lang="es-ES" dirty="0"/>
              <a:t> in </a:t>
            </a:r>
            <a:r>
              <a:rPr lang="es-ES" b="1" dirty="0"/>
              <a:t>digital </a:t>
            </a:r>
            <a:r>
              <a:rPr lang="es-ES" b="1" dirty="0" err="1"/>
              <a:t>format</a:t>
            </a:r>
            <a:r>
              <a:rPr lang="es-ES" b="1" dirty="0"/>
              <a:t> </a:t>
            </a:r>
            <a:r>
              <a:rPr lang="es-ES" dirty="0" err="1"/>
              <a:t>that</a:t>
            </a:r>
            <a:r>
              <a:rPr lang="es-ES" dirty="0"/>
              <a:t> can be </a:t>
            </a:r>
            <a:r>
              <a:rPr lang="es-ES" dirty="0" err="1"/>
              <a:t>parsed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a </a:t>
            </a:r>
            <a:r>
              <a:rPr lang="es-ES" dirty="0" err="1"/>
              <a:t>computer</a:t>
            </a:r>
            <a:r>
              <a:rPr lang="es-ES" dirty="0"/>
              <a:t>.</a:t>
            </a:r>
          </a:p>
          <a:p>
            <a:pPr lvl="1"/>
            <a:r>
              <a:rPr lang="es-ES" b="1" dirty="0">
                <a:hlinkClick r:id="rId2"/>
              </a:rPr>
              <a:t>MIDI</a:t>
            </a:r>
            <a:r>
              <a:rPr lang="es-ES" dirty="0"/>
              <a:t> (Musical </a:t>
            </a:r>
            <a:r>
              <a:rPr lang="es-ES" dirty="0" err="1"/>
              <a:t>Instrument</a:t>
            </a:r>
            <a:r>
              <a:rPr lang="es-ES" dirty="0"/>
              <a:t> Digital Interface) </a:t>
            </a:r>
            <a:r>
              <a:rPr lang="es-ES" dirty="0" err="1"/>
              <a:t>representation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Audio </a:t>
            </a:r>
            <a:r>
              <a:rPr lang="es-ES" dirty="0" err="1"/>
              <a:t>representation</a:t>
            </a:r>
            <a:endParaRPr lang="es-ES" dirty="0"/>
          </a:p>
          <a:p>
            <a:pPr lvl="1"/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description</a:t>
            </a:r>
            <a:endParaRPr lang="es-ES" dirty="0"/>
          </a:p>
          <a:p>
            <a:pPr lvl="1"/>
            <a:r>
              <a:rPr lang="es-ES" dirty="0" err="1"/>
              <a:t>Encoding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sound</a:t>
            </a:r>
            <a:r>
              <a:rPr lang="es-ES" dirty="0"/>
              <a:t> wave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D0D0C-FF53-E990-1936-BBE0FC7C0B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812D9-F216-7220-38D7-3A6A4D28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09" y="2778930"/>
            <a:ext cx="3278114" cy="204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6B418-9A23-5CFF-FFE4-1969D9B45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794" y="1501768"/>
            <a:ext cx="2286000" cy="804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465D41-5600-6701-FF74-761A6EAFF126}"/>
              </a:ext>
            </a:extLst>
          </p:cNvPr>
          <p:cNvSpPr txBox="1"/>
          <p:nvPr/>
        </p:nvSpPr>
        <p:spPr>
          <a:xfrm>
            <a:off x="6924961" y="1250691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Piano roll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24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Tempo, beat</a:t>
            </a:r>
            <a:endParaRPr dirty="0"/>
          </a:p>
        </p:txBody>
      </p:sp>
      <p:sp>
        <p:nvSpPr>
          <p:cNvPr id="488" name="Google Shape;488;p67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1E114-8E22-6A95-BA53-A8A39468D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structure</a:t>
            </a:r>
            <a:endParaRPr/>
          </a:p>
        </p:txBody>
      </p:sp>
      <p:sp>
        <p:nvSpPr>
          <p:cNvPr id="494" name="Google Shape;494;p68"/>
          <p:cNvSpPr txBox="1">
            <a:spLocks noGrp="1"/>
          </p:cNvSpPr>
          <p:nvPr>
            <p:ph type="body" idx="1"/>
          </p:nvPr>
        </p:nvSpPr>
        <p:spPr>
          <a:xfrm>
            <a:off x="322500" y="1280475"/>
            <a:ext cx="7886700" cy="3700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Music is organized into temporal units, called beats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Rhythm refers to pattern of strong and weak beats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Musical meter refers to the rhythm aspect of music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Most noticeable metrical level is the </a:t>
            </a:r>
            <a:r>
              <a:rPr lang="en" b="1" dirty="0">
                <a:highlight>
                  <a:srgbClr val="FFFF00"/>
                </a:highlight>
              </a:rPr>
              <a:t>tactus</a:t>
            </a:r>
            <a:endParaRPr b="1" dirty="0">
              <a:highlight>
                <a:srgbClr val="FFFF00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Sometimes called “</a:t>
            </a:r>
            <a:r>
              <a:rPr lang="en" b="1" dirty="0"/>
              <a:t>the foot tapping rate</a:t>
            </a:r>
            <a:r>
              <a:rPr lang="en" dirty="0"/>
              <a:t>” or just “</a:t>
            </a:r>
            <a:r>
              <a:rPr lang="en" b="1" dirty="0"/>
              <a:t>beat</a:t>
            </a:r>
            <a:r>
              <a:rPr lang="en" dirty="0"/>
              <a:t>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Beat is the backbone of a piece of music, which makes the automatic detection of beat an important sub-task in music processing.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Duration of a beat is given by </a:t>
            </a:r>
            <a:r>
              <a:rPr lang="en" b="1" dirty="0"/>
              <a:t>tempo</a:t>
            </a:r>
            <a:r>
              <a:rPr lang="en" dirty="0"/>
              <a:t>, indicated in </a:t>
            </a:r>
            <a:r>
              <a:rPr lang="en" b="1" dirty="0"/>
              <a:t>beats per minute</a:t>
            </a:r>
            <a:r>
              <a:rPr lang="en" dirty="0"/>
              <a:t> (BPM).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95" name="Google Shape;4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524" y="3244215"/>
            <a:ext cx="3734250" cy="11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5B46A4-DA99-20B8-DD4F-69A4E0841A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E1D6-2F07-4F36-AE51-CD4CB8EC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Tempo </a:t>
            </a:r>
            <a:r>
              <a:rPr lang="es-ES" dirty="0" err="1"/>
              <a:t>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57136-9CCC-4E27-9592-EC6EBCBD8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Above the level of chords and notes, are phrases and sections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Coherent sequences of chords/notes that often repeat with no or little variation, e.g. in pop songs: intro-verse-chorus-verse-chorus…</a:t>
            </a:r>
          </a:p>
          <a:p>
            <a:r>
              <a:rPr lang="en-US" dirty="0"/>
              <a:t>The extraction of tempo and beat is challenging, particularly for music with weak note onsets and local tempo changes.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CAB1D-4F7A-47AF-9B6E-3C0FF066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8" y="2771712"/>
            <a:ext cx="4846320" cy="1830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8F3C9A-CC4F-47B0-9022-40A1FBFC7C5C}"/>
              </a:ext>
            </a:extLst>
          </p:cNvPr>
          <p:cNvSpPr txBox="1"/>
          <p:nvPr/>
        </p:nvSpPr>
        <p:spPr>
          <a:xfrm>
            <a:off x="5741127" y="3771473"/>
            <a:ext cx="2697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Tatum</a:t>
            </a:r>
            <a:r>
              <a:rPr lang="es-ES" sz="1200" dirty="0"/>
              <a:t> (temporal </a:t>
            </a:r>
            <a:r>
              <a:rPr lang="es-ES" sz="1200" dirty="0" err="1"/>
              <a:t>atom</a:t>
            </a:r>
            <a:r>
              <a:rPr lang="es-ES" sz="1200" dirty="0"/>
              <a:t>) </a:t>
            </a:r>
            <a:r>
              <a:rPr lang="es-ES" sz="1200" dirty="0" err="1"/>
              <a:t>level</a:t>
            </a:r>
            <a:r>
              <a:rPr lang="es-ES" sz="1200" dirty="0"/>
              <a:t> </a:t>
            </a:r>
            <a:r>
              <a:rPr lang="es-ES" sz="1200" dirty="0" err="1"/>
              <a:t>refers</a:t>
            </a:r>
            <a:r>
              <a:rPr lang="es-ES" sz="1200" dirty="0"/>
              <a:t> to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fastest</a:t>
            </a:r>
            <a:r>
              <a:rPr lang="es-ES" sz="1200" dirty="0"/>
              <a:t> </a:t>
            </a:r>
            <a:r>
              <a:rPr lang="es-ES" sz="1200" dirty="0" err="1"/>
              <a:t>repetition</a:t>
            </a:r>
            <a:r>
              <a:rPr lang="es-ES" sz="1200" dirty="0"/>
              <a:t> </a:t>
            </a:r>
            <a:r>
              <a:rPr lang="es-ES" sz="1200" dirty="0" err="1"/>
              <a:t>rate</a:t>
            </a:r>
            <a:r>
              <a:rPr lang="es-ES" sz="1200" dirty="0"/>
              <a:t> </a:t>
            </a:r>
            <a:r>
              <a:rPr lang="es-ES" sz="1200" dirty="0" err="1"/>
              <a:t>of</a:t>
            </a:r>
            <a:r>
              <a:rPr lang="es-ES" sz="1200" dirty="0"/>
              <a:t> </a:t>
            </a:r>
            <a:r>
              <a:rPr lang="es-ES" sz="1200" dirty="0" err="1"/>
              <a:t>musically</a:t>
            </a:r>
            <a:r>
              <a:rPr lang="es-ES" sz="1200" dirty="0"/>
              <a:t> </a:t>
            </a:r>
            <a:r>
              <a:rPr lang="es-ES" sz="1200" dirty="0" err="1"/>
              <a:t>meaningul</a:t>
            </a:r>
            <a:r>
              <a:rPr lang="es-ES" sz="1200" dirty="0"/>
              <a:t> </a:t>
            </a:r>
            <a:r>
              <a:rPr lang="es-ES" sz="1200" dirty="0" err="1"/>
              <a:t>accents</a:t>
            </a:r>
            <a:r>
              <a:rPr lang="es-ES" sz="1200" dirty="0"/>
              <a:t> </a:t>
            </a:r>
            <a:r>
              <a:rPr lang="es-ES" sz="1200" dirty="0" err="1"/>
              <a:t>occurring</a:t>
            </a:r>
            <a:r>
              <a:rPr lang="es-ES" sz="1200" dirty="0"/>
              <a:t> in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signal</a:t>
            </a:r>
            <a:r>
              <a:rPr lang="es-ES" sz="1200" dirty="0"/>
              <a:t>.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D3E24-6968-C350-4FF5-5A790EE874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557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 tracking</a:t>
            </a:r>
            <a:endParaRPr/>
          </a:p>
        </p:txBody>
      </p:sp>
      <p:sp>
        <p:nvSpPr>
          <p:cNvPr id="501" name="Google Shape;501;p69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Beat position approximations: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Often occurs at note onset position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Intervals are approximately constant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" sz="12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 dirty="0"/>
              <a:t>Typical onset detection flow</a:t>
            </a:r>
            <a:endParaRPr sz="1200" b="1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Onset detection: detect note start time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For single notes, simply looking at the signal energy is a start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However, simultaneous occurrence of events makes this approach not so robust, therefore time-frequency domain is more suitable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Often, temporally simultaneous events do not overlap in frequency.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02" name="Google Shape;502;p69"/>
          <p:cNvGrpSpPr/>
          <p:nvPr/>
        </p:nvGrpSpPr>
        <p:grpSpPr>
          <a:xfrm>
            <a:off x="620750" y="2512950"/>
            <a:ext cx="7805325" cy="671238"/>
            <a:chOff x="620750" y="2436750"/>
            <a:chExt cx="7805325" cy="671238"/>
          </a:xfrm>
        </p:grpSpPr>
        <p:sp>
          <p:nvSpPr>
            <p:cNvPr id="503" name="Google Shape;503;p69"/>
            <p:cNvSpPr txBox="1"/>
            <p:nvPr/>
          </p:nvSpPr>
          <p:spPr>
            <a:xfrm>
              <a:off x="620750" y="2623788"/>
              <a:ext cx="1044900" cy="4842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Signal</a:t>
              </a:r>
              <a:endParaRPr/>
            </a:p>
          </p:txBody>
        </p:sp>
        <p:sp>
          <p:nvSpPr>
            <p:cNvPr id="504" name="Google Shape;504;p69"/>
            <p:cNvSpPr txBox="1"/>
            <p:nvPr/>
          </p:nvSpPr>
          <p:spPr>
            <a:xfrm>
              <a:off x="2245425" y="2627838"/>
              <a:ext cx="1044900" cy="4761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Features</a:t>
              </a:r>
              <a:endParaRPr/>
            </a:p>
          </p:txBody>
        </p:sp>
        <p:sp>
          <p:nvSpPr>
            <p:cNvPr id="505" name="Google Shape;505;p69"/>
            <p:cNvSpPr txBox="1"/>
            <p:nvPr/>
          </p:nvSpPr>
          <p:spPr>
            <a:xfrm>
              <a:off x="4215750" y="2623788"/>
              <a:ext cx="1644900" cy="484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Novelty function</a:t>
              </a:r>
              <a:endParaRPr/>
            </a:p>
          </p:txBody>
        </p:sp>
        <p:sp>
          <p:nvSpPr>
            <p:cNvPr id="506" name="Google Shape;506;p69"/>
            <p:cNvSpPr txBox="1"/>
            <p:nvPr/>
          </p:nvSpPr>
          <p:spPr>
            <a:xfrm>
              <a:off x="6781175" y="2623788"/>
              <a:ext cx="1644900" cy="484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Beat positions</a:t>
              </a:r>
              <a:endParaRPr/>
            </a:p>
          </p:txBody>
        </p:sp>
        <p:sp>
          <p:nvSpPr>
            <p:cNvPr id="507" name="Google Shape;507;p69"/>
            <p:cNvSpPr/>
            <p:nvPr/>
          </p:nvSpPr>
          <p:spPr>
            <a:xfrm>
              <a:off x="1712025" y="2800638"/>
              <a:ext cx="500700" cy="130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9"/>
            <p:cNvSpPr/>
            <p:nvPr/>
          </p:nvSpPr>
          <p:spPr>
            <a:xfrm>
              <a:off x="3339338" y="2800638"/>
              <a:ext cx="827400" cy="130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9"/>
            <p:cNvSpPr txBox="1"/>
            <p:nvPr/>
          </p:nvSpPr>
          <p:spPr>
            <a:xfrm>
              <a:off x="3322350" y="2476200"/>
              <a:ext cx="7782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Derivative </a:t>
              </a:r>
              <a:endParaRPr sz="1000"/>
            </a:p>
          </p:txBody>
        </p:sp>
        <p:sp>
          <p:nvSpPr>
            <p:cNvPr id="510" name="Google Shape;510;p69"/>
            <p:cNvSpPr txBox="1"/>
            <p:nvPr/>
          </p:nvSpPr>
          <p:spPr>
            <a:xfrm>
              <a:off x="5833450" y="2436750"/>
              <a:ext cx="979800" cy="2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Peak picking</a:t>
              </a:r>
              <a:endParaRPr sz="1000"/>
            </a:p>
          </p:txBody>
        </p:sp>
        <p:sp>
          <p:nvSpPr>
            <p:cNvPr id="511" name="Google Shape;511;p69"/>
            <p:cNvSpPr/>
            <p:nvPr/>
          </p:nvSpPr>
          <p:spPr>
            <a:xfrm>
              <a:off x="5909638" y="2800638"/>
              <a:ext cx="827400" cy="130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CF93C-8C36-8946-18FC-26B089BC6D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552C45-DFFA-4645-83DA-151DB0FE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936" y="0"/>
            <a:ext cx="4603808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6EFE9-DA1A-4FBC-B1F9-30A8F55317DA}"/>
              </a:ext>
            </a:extLst>
          </p:cNvPr>
          <p:cNvSpPr txBox="1"/>
          <p:nvPr/>
        </p:nvSpPr>
        <p:spPr>
          <a:xfrm>
            <a:off x="1926771" y="150224"/>
            <a:ext cx="243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Novelty</a:t>
            </a:r>
            <a:r>
              <a:rPr lang="es-ES" sz="1200" b="1" dirty="0"/>
              <a:t> </a:t>
            </a:r>
            <a:r>
              <a:rPr lang="es-ES" sz="1200" b="1" dirty="0" err="1"/>
              <a:t>function</a:t>
            </a:r>
            <a:r>
              <a:rPr lang="es-ES" sz="1200" dirty="0"/>
              <a:t>: </a:t>
            </a:r>
            <a:r>
              <a:rPr lang="en" sz="1200" dirty="0"/>
              <a:t>find local changes in signal properties such as energy or spectral content.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6A7D2-A597-4ABD-911E-34A64E009DAD}"/>
              </a:ext>
            </a:extLst>
          </p:cNvPr>
          <p:cNvSpPr txBox="1"/>
          <p:nvPr/>
        </p:nvSpPr>
        <p:spPr>
          <a:xfrm>
            <a:off x="770515" y="1502228"/>
            <a:ext cx="3687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Fourier </a:t>
            </a:r>
            <a:r>
              <a:rPr lang="es-ES" b="1" dirty="0" err="1"/>
              <a:t>tempogram</a:t>
            </a:r>
            <a:r>
              <a:rPr lang="es-ES" dirty="0"/>
              <a:t>, time –tempo </a:t>
            </a:r>
            <a:r>
              <a:rPr lang="es-ES" dirty="0" err="1"/>
              <a:t>representations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captures </a:t>
            </a:r>
            <a:r>
              <a:rPr lang="es-ES" dirty="0" err="1"/>
              <a:t>the</a:t>
            </a:r>
            <a:r>
              <a:rPr lang="es-ES" dirty="0"/>
              <a:t> local tempo </a:t>
            </a:r>
            <a:r>
              <a:rPr lang="es-ES" dirty="0" err="1"/>
              <a:t>characteristics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music </a:t>
            </a:r>
            <a:r>
              <a:rPr lang="es-ES" dirty="0" err="1"/>
              <a:t>signals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71DCE-7D76-4467-9D9D-163BD9408C65}"/>
              </a:ext>
            </a:extLst>
          </p:cNvPr>
          <p:cNvSpPr txBox="1"/>
          <p:nvPr/>
        </p:nvSpPr>
        <p:spPr>
          <a:xfrm>
            <a:off x="770514" y="3522616"/>
            <a:ext cx="2945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Correlation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novelty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and </a:t>
            </a:r>
            <a:r>
              <a:rPr lang="es-ES" dirty="0" err="1"/>
              <a:t>various</a:t>
            </a:r>
            <a:r>
              <a:rPr lang="es-ES" dirty="0"/>
              <a:t> </a:t>
            </a:r>
            <a:r>
              <a:rPr lang="es-ES" dirty="0" err="1"/>
              <a:t>analyzing</a:t>
            </a:r>
            <a:r>
              <a:rPr lang="es-ES" dirty="0"/>
              <a:t> </a:t>
            </a:r>
            <a:r>
              <a:rPr lang="es-ES" dirty="0" err="1"/>
              <a:t>windowed</a:t>
            </a:r>
            <a:r>
              <a:rPr lang="es-ES" dirty="0"/>
              <a:t> </a:t>
            </a:r>
            <a:r>
              <a:rPr lang="es-ES" dirty="0" err="1"/>
              <a:t>sinusoids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7E948-4BF3-442B-97E3-9BA49A074C27}"/>
              </a:ext>
            </a:extLst>
          </p:cNvPr>
          <p:cNvSpPr txBox="1"/>
          <p:nvPr/>
        </p:nvSpPr>
        <p:spPr>
          <a:xfrm>
            <a:off x="4055822" y="433033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(e)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7F6AC4-288F-4CF1-92C1-E43532A0E49B}"/>
              </a:ext>
            </a:extLst>
          </p:cNvPr>
          <p:cNvSpPr txBox="1"/>
          <p:nvPr/>
        </p:nvSpPr>
        <p:spPr>
          <a:xfrm>
            <a:off x="4055822" y="358417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(d)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EAEAD-C991-4214-B73F-4B82AE5C56FD}"/>
              </a:ext>
            </a:extLst>
          </p:cNvPr>
          <p:cNvSpPr txBox="1"/>
          <p:nvPr/>
        </p:nvSpPr>
        <p:spPr>
          <a:xfrm>
            <a:off x="4055822" y="283800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(c)</a:t>
            </a:r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0BA2BA-3CD5-4E77-802A-4B27CE5C352F}"/>
              </a:ext>
            </a:extLst>
          </p:cNvPr>
          <p:cNvSpPr/>
          <p:nvPr/>
        </p:nvSpPr>
        <p:spPr>
          <a:xfrm>
            <a:off x="3772130" y="2723606"/>
            <a:ext cx="172853" cy="2161903"/>
          </a:xfrm>
          <a:prstGeom prst="leftBrace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2789D-31D8-AC8B-0FA8-637C4A89C8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177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 tracking</a:t>
            </a:r>
            <a:endParaRPr/>
          </a:p>
        </p:txBody>
      </p:sp>
      <p:sp>
        <p:nvSpPr>
          <p:cNvPr id="517" name="Google Shape;517;p70"/>
          <p:cNvSpPr txBox="1">
            <a:spLocks noGrp="1"/>
          </p:cNvSpPr>
          <p:nvPr>
            <p:ph type="body" idx="1"/>
          </p:nvPr>
        </p:nvSpPr>
        <p:spPr>
          <a:xfrm>
            <a:off x="322498" y="1280475"/>
            <a:ext cx="60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The spectral based novelty function for beat tracking:</a:t>
            </a:r>
            <a:endParaRPr dirty="0"/>
          </a:p>
          <a:p>
            <a:pPr marL="482600" indent="-342900">
              <a:buFont typeface="+mj-lt"/>
              <a:buAutoNum type="arabicPeriod"/>
            </a:pPr>
            <a:r>
              <a:rPr lang="en" dirty="0"/>
              <a:t>Take STFT </a:t>
            </a:r>
            <a:r>
              <a:rPr lang="en" i="1" dirty="0"/>
              <a:t>X(n,k)</a:t>
            </a:r>
            <a:r>
              <a:rPr lang="en" dirty="0"/>
              <a:t> of signal </a:t>
            </a:r>
            <a:r>
              <a:rPr lang="en" i="1" dirty="0"/>
              <a:t>x(t)</a:t>
            </a:r>
            <a:r>
              <a:rPr lang="en" dirty="0"/>
              <a:t> </a:t>
            </a:r>
            <a:endParaRPr dirty="0"/>
          </a:p>
          <a:p>
            <a:pPr indent="0">
              <a:buNone/>
            </a:pPr>
            <a:r>
              <a:rPr lang="en" i="1" dirty="0"/>
              <a:t>n</a:t>
            </a:r>
            <a:r>
              <a:rPr lang="en" dirty="0"/>
              <a:t>=time frame, </a:t>
            </a:r>
            <a:r>
              <a:rPr lang="en" i="1" dirty="0"/>
              <a:t>k</a:t>
            </a:r>
            <a:r>
              <a:rPr lang="en" dirty="0"/>
              <a:t>=frequency index, </a:t>
            </a:r>
            <a:r>
              <a:rPr lang="en" i="1" dirty="0"/>
              <a:t>t</a:t>
            </a:r>
            <a:r>
              <a:rPr lang="en" dirty="0"/>
              <a:t>=sample time index</a:t>
            </a:r>
            <a:endParaRPr dirty="0"/>
          </a:p>
          <a:p>
            <a:pPr marL="482600" indent="-342900">
              <a:buFont typeface="+mj-lt"/>
              <a:buAutoNum type="arabicPeriod" startAt="2"/>
            </a:pPr>
            <a:r>
              <a:rPr lang="en" dirty="0"/>
              <a:t>Apply log-compression to magnitude spectrum:</a:t>
            </a:r>
            <a:endParaRPr dirty="0"/>
          </a:p>
          <a:p>
            <a:pPr marL="800100" indent="-342900">
              <a:buFont typeface="+mj-lt"/>
              <a:buAutoNum type="arabicPeriod" startAt="2"/>
            </a:pPr>
            <a:endParaRPr dirty="0"/>
          </a:p>
          <a:p>
            <a:pPr marL="59690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where 𝛾 = 1 weak components become visible</a:t>
            </a:r>
            <a:endParaRPr dirty="0"/>
          </a:p>
          <a:p>
            <a:pPr marL="5969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𝛾 &gt;&gt; 1: may amplify also noise-like weak components</a:t>
            </a:r>
            <a:endParaRPr dirty="0"/>
          </a:p>
          <a:p>
            <a:pPr marL="482600" indent="-342900">
              <a:spcBef>
                <a:spcPts val="0"/>
              </a:spcBef>
              <a:buFont typeface="+mj-lt"/>
              <a:buAutoNum type="arabicPeriod" startAt="3"/>
            </a:pPr>
            <a:r>
              <a:rPr lang="en" dirty="0"/>
              <a:t>Calculate the spectral novelty function:</a:t>
            </a:r>
            <a:endParaRPr dirty="0"/>
          </a:p>
          <a:p>
            <a:pPr marL="1257300" indent="-342900">
              <a:buFont typeface="+mj-lt"/>
              <a:buAutoNum type="arabicPeriod" startAt="3"/>
            </a:pPr>
            <a:endParaRPr dirty="0"/>
          </a:p>
          <a:p>
            <a:pPr marL="482600" indent="-342900">
              <a:buFont typeface="+mj-lt"/>
              <a:buAutoNum type="arabicPeriod" startAt="3"/>
            </a:pPr>
            <a:r>
              <a:rPr lang="en" dirty="0"/>
              <a:t>Pick peak locations of ∆(n) and convert STFT time frame index n  into seconds. 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8" name="Google Shape;5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25" y="2618000"/>
            <a:ext cx="2723600" cy="3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525" y="3578675"/>
            <a:ext cx="2898959" cy="378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70"/>
          <p:cNvGrpSpPr/>
          <p:nvPr/>
        </p:nvGrpSpPr>
        <p:grpSpPr>
          <a:xfrm>
            <a:off x="6718113" y="759725"/>
            <a:ext cx="2069238" cy="4031075"/>
            <a:chOff x="7403913" y="759725"/>
            <a:chExt cx="2069238" cy="4031075"/>
          </a:xfrm>
        </p:grpSpPr>
        <p:sp>
          <p:nvSpPr>
            <p:cNvPr id="521" name="Google Shape;521;p70"/>
            <p:cNvSpPr txBox="1"/>
            <p:nvPr/>
          </p:nvSpPr>
          <p:spPr>
            <a:xfrm>
              <a:off x="7804113" y="759725"/>
              <a:ext cx="685800" cy="408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Signal </a:t>
              </a:r>
              <a:endParaRPr/>
            </a:p>
          </p:txBody>
        </p:sp>
        <p:sp>
          <p:nvSpPr>
            <p:cNvPr id="522" name="Google Shape;522;p70"/>
            <p:cNvSpPr txBox="1"/>
            <p:nvPr/>
          </p:nvSpPr>
          <p:spPr>
            <a:xfrm>
              <a:off x="7689813" y="2017575"/>
              <a:ext cx="914400" cy="408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Features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0"/>
            <p:cNvSpPr txBox="1"/>
            <p:nvPr/>
          </p:nvSpPr>
          <p:spPr>
            <a:xfrm>
              <a:off x="7403913" y="3312975"/>
              <a:ext cx="1486200" cy="408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Novelty function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0"/>
            <p:cNvSpPr txBox="1"/>
            <p:nvPr/>
          </p:nvSpPr>
          <p:spPr>
            <a:xfrm>
              <a:off x="7480124" y="4382500"/>
              <a:ext cx="1326900" cy="408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Beat positions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0"/>
            <p:cNvSpPr/>
            <p:nvPr/>
          </p:nvSpPr>
          <p:spPr>
            <a:xfrm>
              <a:off x="8110263" y="1315450"/>
              <a:ext cx="73500" cy="484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0"/>
            <p:cNvSpPr/>
            <p:nvPr/>
          </p:nvSpPr>
          <p:spPr>
            <a:xfrm>
              <a:off x="8110263" y="2687050"/>
              <a:ext cx="73500" cy="484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0"/>
            <p:cNvSpPr/>
            <p:nvPr/>
          </p:nvSpPr>
          <p:spPr>
            <a:xfrm>
              <a:off x="8110263" y="3753850"/>
              <a:ext cx="73500" cy="484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0"/>
            <p:cNvSpPr txBox="1"/>
            <p:nvPr/>
          </p:nvSpPr>
          <p:spPr>
            <a:xfrm>
              <a:off x="8229850" y="2771200"/>
              <a:ext cx="914400" cy="3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Derivative </a:t>
              </a:r>
              <a:endParaRPr sz="1200"/>
            </a:p>
          </p:txBody>
        </p:sp>
        <p:sp>
          <p:nvSpPr>
            <p:cNvPr id="529" name="Google Shape;529;p70"/>
            <p:cNvSpPr txBox="1"/>
            <p:nvPr/>
          </p:nvSpPr>
          <p:spPr>
            <a:xfrm>
              <a:off x="8298650" y="3893938"/>
              <a:ext cx="1174500" cy="3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Peak picking </a:t>
              </a:r>
              <a:endParaRPr sz="12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3D343-674B-748D-B498-AEE996034F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1"/>
          <p:cNvSpPr txBox="1">
            <a:spLocks noGrp="1"/>
          </p:cNvSpPr>
          <p:nvPr>
            <p:ph type="title"/>
          </p:nvPr>
        </p:nvSpPr>
        <p:spPr>
          <a:xfrm>
            <a:off x="307050" y="683800"/>
            <a:ext cx="81396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Queen Another one bites the dust</a:t>
            </a:r>
            <a:endParaRPr/>
          </a:p>
        </p:txBody>
      </p:sp>
      <p:pic>
        <p:nvPicPr>
          <p:cNvPr id="535" name="Google Shape;53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690" y="1262075"/>
            <a:ext cx="5811586" cy="132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933" y="2517105"/>
            <a:ext cx="6307767" cy="117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750" y="3620088"/>
            <a:ext cx="6260275" cy="136656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1"/>
          <p:cNvSpPr txBox="1"/>
          <p:nvPr/>
        </p:nvSpPr>
        <p:spPr>
          <a:xfrm>
            <a:off x="604400" y="2338700"/>
            <a:ext cx="2179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Double bass note (offbeat)</a:t>
            </a:r>
            <a:endParaRPr sz="1200"/>
          </a:p>
        </p:txBody>
      </p:sp>
      <p:cxnSp>
        <p:nvCxnSpPr>
          <p:cNvPr id="539" name="Google Shape;539;p71"/>
          <p:cNvCxnSpPr/>
          <p:nvPr/>
        </p:nvCxnSpPr>
        <p:spPr>
          <a:xfrm rot="10800000" flipH="1">
            <a:off x="1306550" y="2123600"/>
            <a:ext cx="269400" cy="25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71"/>
          <p:cNvCxnSpPr/>
          <p:nvPr/>
        </p:nvCxnSpPr>
        <p:spPr>
          <a:xfrm rot="10800000" flipH="1">
            <a:off x="1458950" y="2123600"/>
            <a:ext cx="269400" cy="25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quees-another-one-bites-the-dust">
            <a:hlinkClick r:id="" action="ppaction://media"/>
            <a:extLst>
              <a:ext uri="{FF2B5EF4-FFF2-40B4-BE49-F238E27FC236}">
                <a16:creationId xmlns:a16="http://schemas.microsoft.com/office/drawing/2014/main" id="{99A75827-84D5-43CA-BC4E-0FAD5E52BB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57574" y="1509668"/>
            <a:ext cx="487363" cy="4873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1599B0-69A7-5EE1-1634-1490047AEB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 analysis</a:t>
            </a:r>
            <a:endParaRPr/>
          </a:p>
        </p:txBody>
      </p:sp>
      <p:sp>
        <p:nvSpPr>
          <p:cNvPr id="546" name="Google Shape;546;p72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Tempo = how many times per minute the beat repeats?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Tempo = 60 / T    [BPM],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where T is “beat interval time”, BPM is beats per minute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Tempo is extracted by analyzing the periodic behavior of the novelty function.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Tempo can change during song, so analysis is done in segments of 4-12 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Practically we can limit tempo between [30,600] BPM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7" name="Google Shape;54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25" y="1781175"/>
            <a:ext cx="7374150" cy="16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500" y="2209100"/>
            <a:ext cx="701675" cy="3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2"/>
          <p:cNvSpPr txBox="1"/>
          <p:nvPr/>
        </p:nvSpPr>
        <p:spPr>
          <a:xfrm>
            <a:off x="1665725" y="2571750"/>
            <a:ext cx="1461300" cy="364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(beat interval)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ABC215-D79A-4235-F47D-732AFAC4B5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 structure analysis</a:t>
            </a:r>
            <a:endParaRPr dirty="0"/>
          </a:p>
        </p:txBody>
      </p:sp>
      <p:sp>
        <p:nvSpPr>
          <p:cNvPr id="388" name="Google Shape;388;p54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C4039-EB1B-9A21-107D-FBA70DE715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detection</a:t>
            </a:r>
            <a:endParaRPr/>
          </a:p>
        </p:txBody>
      </p:sp>
      <p:sp>
        <p:nvSpPr>
          <p:cNvPr id="394" name="Google Shape;394;p5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Self-similarity of temporal segments can be examined using a similarity matrix, with cells representing similarity of two feature vectors 𝒙</a:t>
            </a:r>
            <a:r>
              <a:rPr lang="en" i="1" baseline="-25000" dirty="0"/>
              <a:t>n</a:t>
            </a:r>
            <a:r>
              <a:rPr lang="en" dirty="0"/>
              <a:t>, 𝒙</a:t>
            </a:r>
            <a:r>
              <a:rPr lang="en" i="1" baseline="-25000" dirty="0"/>
              <a:t>m</a:t>
            </a:r>
            <a:r>
              <a:rPr lang="en" dirty="0"/>
              <a:t> from time instantants </a:t>
            </a:r>
            <a:r>
              <a:rPr lang="en" i="1" dirty="0"/>
              <a:t>n,m</a:t>
            </a:r>
            <a:endParaRPr i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e.g. cosine similarity: </a:t>
            </a:r>
            <a:endParaRPr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 dirty="0"/>
          </a:p>
          <a:p>
            <a:pPr marL="914400" lvl="1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914400" lvl="1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Idea: similar vectors 𝒙</a:t>
            </a:r>
            <a:r>
              <a:rPr lang="en" i="1" baseline="-25000" dirty="0"/>
              <a:t>n</a:t>
            </a:r>
            <a:r>
              <a:rPr lang="en" dirty="0"/>
              <a:t>, 𝒙</a:t>
            </a:r>
            <a:r>
              <a:rPr lang="en" i="1" baseline="-25000" dirty="0"/>
              <a:t>m </a:t>
            </a:r>
            <a:r>
              <a:rPr lang="en" dirty="0"/>
              <a:t>should lead to high similarity value.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Recurring patterns become visible as large values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Homogeneity results in a block structure </a:t>
            </a:r>
            <a:r>
              <a:rPr lang="en" dirty="0"/>
              <a:t>(features capture musical sequences that stay somewhat constant over the part)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Two </a:t>
            </a:r>
            <a:r>
              <a:rPr lang="en" b="1" dirty="0"/>
              <a:t>repeating harmonic progressions </a:t>
            </a:r>
            <a:r>
              <a:rPr lang="en" dirty="0"/>
              <a:t>or melodies highly similar to each other </a:t>
            </a:r>
            <a:r>
              <a:rPr lang="en" b="1" dirty="0"/>
              <a:t>create diagonal lines </a:t>
            </a:r>
            <a:r>
              <a:rPr lang="en" dirty="0"/>
              <a:t>in the self-similarity matrix.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150" y="2116550"/>
            <a:ext cx="1658091" cy="37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9953DB4-1826-4189-BFF2-8C9BC862D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190" y="1918039"/>
            <a:ext cx="3104054" cy="7760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120A0-5151-30F4-9566-9DC583C669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Musical score or Sheet music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6A6CB6-C4E8-4F88-8E2A-B1F203A85314}"/>
              </a:ext>
            </a:extLst>
          </p:cNvPr>
          <p:cNvSpPr/>
          <p:nvPr/>
        </p:nvSpPr>
        <p:spPr>
          <a:xfrm>
            <a:off x="4114800" y="2551539"/>
            <a:ext cx="457200" cy="193752"/>
          </a:xfrm>
          <a:prstGeom prst="roundRect">
            <a:avLst/>
          </a:prstGeom>
          <a:solidFill>
            <a:schemeClr val="tx2">
              <a:lumMod val="90000"/>
            </a:schemeClr>
          </a:solidFill>
          <a:ln w="63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D5D056-D852-418B-85DD-F792A6752CA9}"/>
              </a:ext>
            </a:extLst>
          </p:cNvPr>
          <p:cNvSpPr/>
          <p:nvPr/>
        </p:nvSpPr>
        <p:spPr>
          <a:xfrm>
            <a:off x="6501161" y="3144412"/>
            <a:ext cx="408878" cy="193752"/>
          </a:xfrm>
          <a:prstGeom prst="roundRect">
            <a:avLst/>
          </a:prstGeom>
          <a:solidFill>
            <a:schemeClr val="tx2">
              <a:lumMod val="90000"/>
            </a:schemeClr>
          </a:solidFill>
          <a:ln w="63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1"/>
          </p:nvPr>
        </p:nvSpPr>
        <p:spPr>
          <a:xfrm>
            <a:off x="322500" y="1280475"/>
            <a:ext cx="7871242" cy="297929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82880" lvl="0" indent="-18288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Instruments such as the violin, or a singer, can produce notes with arbitrary pitch values</a:t>
            </a:r>
            <a:endParaRPr dirty="0"/>
          </a:p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These are quantized into notes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By reading the sheet music, a musician can create a performance:</a:t>
            </a:r>
            <a:endParaRPr dirty="0"/>
          </a:p>
          <a:p>
            <a:pPr marL="457200" lvl="0" indent="-18288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Figure: staff (5 lines, 4 spaces) denote pitch</a:t>
            </a:r>
            <a:endParaRPr dirty="0"/>
          </a:p>
          <a:p>
            <a:pPr marL="914400" lvl="1" indent="-18288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Pitch raises upwards</a:t>
            </a:r>
            <a:endParaRPr dirty="0"/>
          </a:p>
          <a:p>
            <a:pPr marL="457200" lvl="0" indent="-18288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Time goes from left to right</a:t>
            </a:r>
            <a:endParaRPr dirty="0"/>
          </a:p>
          <a:p>
            <a:pPr marL="457200" lvl="0" indent="-18288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The clef at the start of the staff indicates the position of a particular note on the staff.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4F200-D016-44C6-8599-8D546F4D1BAD}"/>
              </a:ext>
            </a:extLst>
          </p:cNvPr>
          <p:cNvSpPr txBox="1"/>
          <p:nvPr/>
        </p:nvSpPr>
        <p:spPr>
          <a:xfrm>
            <a:off x="5243905" y="1707868"/>
            <a:ext cx="2896485" cy="430887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Perceptual property that allows a listener to order a sound on a frequency related scale.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0D43F78-4F0A-43D7-8506-C61BE55A20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2000" y="2138755"/>
            <a:ext cx="1767468" cy="509660"/>
          </a:xfrm>
          <a:prstGeom prst="bentConnector3">
            <a:avLst>
              <a:gd name="adj1" fmla="val -20420"/>
            </a:avLst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B83DB4-8A3B-42F8-AA46-B1DC2EFFAF01}"/>
              </a:ext>
            </a:extLst>
          </p:cNvPr>
          <p:cNvSpPr txBox="1"/>
          <p:nvPr/>
        </p:nvSpPr>
        <p:spPr>
          <a:xfrm>
            <a:off x="6001676" y="3912934"/>
            <a:ext cx="2771078" cy="430887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dirty="0"/>
              <a:t>- Musical symbol (score </a:t>
            </a:r>
            <a:r>
              <a:rPr lang="es-ES" sz="1100" dirty="0" err="1"/>
              <a:t>representation</a:t>
            </a:r>
            <a:r>
              <a:rPr lang="es-ES" sz="1100" dirty="0"/>
              <a:t>)</a:t>
            </a:r>
          </a:p>
          <a:p>
            <a:r>
              <a:rPr lang="es-ES" sz="1100" dirty="0"/>
              <a:t>- </a:t>
            </a:r>
            <a:r>
              <a:rPr lang="es-ES" sz="1100" dirty="0" err="1"/>
              <a:t>Pitched</a:t>
            </a:r>
            <a:r>
              <a:rPr lang="es-ES" sz="1100" dirty="0"/>
              <a:t> </a:t>
            </a:r>
            <a:r>
              <a:rPr lang="es-ES" sz="1100" dirty="0" err="1"/>
              <a:t>sound</a:t>
            </a:r>
            <a:r>
              <a:rPr lang="es-ES" sz="1100" dirty="0"/>
              <a:t> (audio </a:t>
            </a:r>
            <a:r>
              <a:rPr lang="es-ES" sz="1100" dirty="0" err="1"/>
              <a:t>representation</a:t>
            </a:r>
            <a:r>
              <a:rPr lang="es-ES" sz="1100" dirty="0"/>
              <a:t>)</a:t>
            </a:r>
            <a:endParaRPr lang="en-US" sz="110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DA740D5-FF3F-4EE9-9BA2-5C1D3F1E754E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rot="16200000" flipV="1">
            <a:off x="6759023" y="3284741"/>
            <a:ext cx="574770" cy="68161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C2E4224-160C-4FBA-B29A-7EA550EBE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506696"/>
            <a:ext cx="3159600" cy="8513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9D274-C3BF-4735-3690-4971E0854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with self-similarity matrix</a:t>
            </a:r>
            <a:endParaRPr/>
          </a:p>
        </p:txBody>
      </p:sp>
      <p:sp>
        <p:nvSpPr>
          <p:cNvPr id="401" name="Google Shape;401;p56"/>
          <p:cNvSpPr txBox="1">
            <a:spLocks noGrp="1"/>
          </p:cNvSpPr>
          <p:nvPr>
            <p:ph type="body" idx="1"/>
          </p:nvPr>
        </p:nvSpPr>
        <p:spPr>
          <a:xfrm>
            <a:off x="322497" y="1280475"/>
            <a:ext cx="45846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Similarity measure: cosine.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Features: chroma.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Each cell is the cosine-distance between the chroma vectors in x,y coordinate time positions of same signal.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Repeated patterns are similar (high cosine similarity) and show as diagonal strips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 &amp; F are most similar: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chorus (song+accompaniment)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 is similar to D and F, visible as elevated value block structure, less diagonal stripes: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It is the chorus without singer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 has diagonal stripes as D and F.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Chorus with singing and only some instruments present)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2" name="Google Shape;4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451" y="1214847"/>
            <a:ext cx="3679988" cy="3741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ECA34-3571-113F-0FEB-54AF4522D6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E508-1CD8-41AC-9BA0-97FFF1CD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Similarity</a:t>
            </a:r>
            <a:r>
              <a:rPr lang="es-ES" dirty="0"/>
              <a:t> </a:t>
            </a:r>
            <a:r>
              <a:rPr lang="es-ES" dirty="0" err="1"/>
              <a:t>matrix</a:t>
            </a:r>
            <a:r>
              <a:rPr lang="es-ES" dirty="0"/>
              <a:t> </a:t>
            </a:r>
            <a:r>
              <a:rPr lang="es-ES" dirty="0" err="1"/>
              <a:t>computation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7CEBA-A699-40E6-BA36-BB77F48E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02" y="1510836"/>
            <a:ext cx="6087292" cy="28026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F2412-D6CA-98E7-63FD-D915E33A9B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992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Self-similarity matrix</a:t>
            </a:r>
            <a:endParaRPr/>
          </a:p>
        </p:txBody>
      </p:sp>
      <p:sp>
        <p:nvSpPr>
          <p:cNvPr id="408" name="Google Shape;408;p57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Self-similarity matrix can be used to analyze the structure of a song</a:t>
            </a:r>
            <a:endParaRPr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Applications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Automatic segmentation</a:t>
            </a:r>
            <a:r>
              <a:rPr lang="en" sz="1600" dirty="0"/>
              <a:t> </a:t>
            </a:r>
            <a:endParaRPr sz="1600"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 dirty="0"/>
              <a:t>Here the lines between song parts were drawn manually, but this can be automatically done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Audio thumbnailing</a:t>
            </a:r>
            <a:r>
              <a:rPr lang="en" sz="1600" dirty="0"/>
              <a:t>:</a:t>
            </a:r>
            <a:endParaRPr sz="1600" dirty="0"/>
          </a:p>
          <a:p>
            <a:pPr lvl="2">
              <a:spcBef>
                <a:spcPts val="0"/>
              </a:spcBef>
            </a:pPr>
            <a:r>
              <a:rPr lang="en" sz="1400" dirty="0"/>
              <a:t>Extracting most representative part of a song</a:t>
            </a:r>
            <a:endParaRPr sz="14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Tools: Music Structure Analysis Framework</a:t>
            </a:r>
            <a:endParaRPr sz="1600" dirty="0"/>
          </a:p>
          <a:p>
            <a:pPr lvl="1" indent="0">
              <a:spcBef>
                <a:spcPts val="800"/>
              </a:spcBef>
              <a:buNone/>
            </a:pPr>
            <a:r>
              <a:rPr lang="en" sz="1300" dirty="0"/>
              <a:t>https://github.com/urinieto/msaf (contains automatic segmentation)</a:t>
            </a:r>
            <a:endParaRPr sz="13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CB6C3C-D637-A566-A84E-C8CB72E7B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DD6E-1974-B27E-43DC-E2CE831D94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Content-based music retrieval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E9DD2-0BC9-F6E7-8C18-E81DC0E4C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08926-A117-360C-0019-9A0CD8FF8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214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information retrieval (MIR)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317203" y="1167992"/>
            <a:ext cx="8519755" cy="372034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Multidisciplinary science of </a:t>
            </a:r>
            <a:r>
              <a:rPr lang="en" sz="1600" b="1" dirty="0"/>
              <a:t>retrieving</a:t>
            </a:r>
            <a:r>
              <a:rPr lang="en" sz="1600" dirty="0"/>
              <a:t> </a:t>
            </a:r>
            <a:r>
              <a:rPr lang="en" sz="1600" b="1" dirty="0"/>
              <a:t>information</a:t>
            </a:r>
            <a:r>
              <a:rPr lang="en" sz="1600" dirty="0"/>
              <a:t> from </a:t>
            </a:r>
            <a:r>
              <a:rPr lang="en" sz="1600" b="1" dirty="0"/>
              <a:t>music</a:t>
            </a:r>
            <a:endParaRPr sz="1600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Aims to develop strategies to quickly access music collections through content analysis.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Subtasks of MIR include (but are not limited to):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Beat tracking</a:t>
            </a:r>
            <a:r>
              <a:rPr lang="en" sz="1600" dirty="0"/>
              <a:t>: Automatic analysis of temporal structure of music (beat, tempo, rhythm, meter)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Chord</a:t>
            </a:r>
            <a:r>
              <a:rPr lang="en" sz="1600" dirty="0"/>
              <a:t> and key </a:t>
            </a:r>
            <a:r>
              <a:rPr lang="en" sz="1600" b="1" dirty="0"/>
              <a:t>recognition</a:t>
            </a:r>
            <a:endParaRPr sz="1600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Melody estimation</a:t>
            </a:r>
            <a:r>
              <a:rPr lang="en" sz="1600" dirty="0"/>
              <a:t>: Melody is a strong indicator of the identity of a musical piece. 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Music </a:t>
            </a:r>
            <a:r>
              <a:rPr lang="en" sz="1600" b="1" dirty="0"/>
              <a:t>fingerprinting</a:t>
            </a:r>
            <a:r>
              <a:rPr lang="en" sz="1600" dirty="0"/>
              <a:t> (for exact identification of a musical piece)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Genre recognition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Recommendation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600" b="1" dirty="0"/>
              <a:t>Instrument recognition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/>
              <a:t>Score </a:t>
            </a:r>
            <a:r>
              <a:rPr lang="en-US" sz="1600" b="1" dirty="0"/>
              <a:t>alignment</a:t>
            </a:r>
            <a:r>
              <a:rPr lang="en-US" sz="1600" dirty="0"/>
              <a:t> (synchronize audio and score)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600" b="1" dirty="0"/>
              <a:t>Structure analysis </a:t>
            </a:r>
            <a:r>
              <a:rPr lang="en-US" sz="1600" dirty="0"/>
              <a:t>(which parts are in the song and in what order, intro, chorus, verse)</a:t>
            </a:r>
            <a:endParaRPr sz="1600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….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326347" y="1142294"/>
            <a:ext cx="8510611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600" dirty="0"/>
          </a:p>
          <a:p>
            <a:pPr marL="139700" indent="0">
              <a:spcBef>
                <a:spcPts val="0"/>
              </a:spcBef>
              <a:buNone/>
            </a:pPr>
            <a:r>
              <a:rPr lang="en-US" sz="1600" dirty="0"/>
              <a:t>Information</a:t>
            </a:r>
            <a:r>
              <a:rPr lang="fi-FI" sz="1600" dirty="0"/>
              <a:t> </a:t>
            </a:r>
            <a:r>
              <a:rPr lang="en-US" sz="1600" dirty="0"/>
              <a:t>Retrieval</a:t>
            </a:r>
          </a:p>
          <a:p>
            <a:pPr indent="-182880">
              <a:spcBef>
                <a:spcPts val="0"/>
              </a:spcBef>
            </a:pPr>
            <a:r>
              <a:rPr lang="en-US" sz="1700" dirty="0"/>
              <a:t>In the general sense, is the task of organizing information and making it accessible and useful.</a:t>
            </a:r>
          </a:p>
          <a:p>
            <a:pPr marL="139700" indent="0">
              <a:spcBef>
                <a:spcPts val="0"/>
              </a:spcBef>
              <a:buNone/>
            </a:pPr>
            <a:r>
              <a:rPr lang="en-US" sz="1600" b="1" dirty="0"/>
              <a:t>Process</a:t>
            </a:r>
            <a:r>
              <a:rPr lang="en-US" sz="1600" dirty="0"/>
              <a:t>:</a:t>
            </a:r>
          </a:p>
          <a:p>
            <a:pPr marL="9398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User specifies his/her needs with a query.</a:t>
            </a:r>
          </a:p>
          <a:p>
            <a:pPr marL="9398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Retrieval system deliver items that are related to the query.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sz="16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dirty="0"/>
              <a:t>Most systems rely on metadata and textual annotations of the audio content.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sz="16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/>
              <a:t>Metadata</a:t>
            </a:r>
            <a:r>
              <a:rPr lang="en" sz="1600" dirty="0"/>
              <a:t> describes the content of the musical piece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Can be analyzed by humans (domain experts) or by computers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Factual metadata such as performer, year, name of the song, album.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Cultural metadata includes attributes like mood, emotion, genre, style, etc.. (Referred also as “tags”)</a:t>
            </a:r>
          </a:p>
          <a:p>
            <a:pPr lvl="1">
              <a:spcBef>
                <a:spcPts val="0"/>
              </a:spcBef>
            </a:pPr>
            <a:endParaRPr lang="fi-FI" dirty="0"/>
          </a:p>
          <a:p>
            <a:pPr>
              <a:spcBef>
                <a:spcPts val="0"/>
              </a:spcBef>
            </a:pPr>
            <a:endParaRPr lang="fi-FI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57;p35">
            <a:extLst>
              <a:ext uri="{FF2B5EF4-FFF2-40B4-BE49-F238E27FC236}">
                <a16:creationId xmlns:a16="http://schemas.microsoft.com/office/drawing/2014/main" id="{408D7A05-6811-4720-8D92-C4D67739B5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040" y="552642"/>
            <a:ext cx="615375" cy="6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56;p35">
            <a:extLst>
              <a:ext uri="{FF2B5EF4-FFF2-40B4-BE49-F238E27FC236}">
                <a16:creationId xmlns:a16="http://schemas.microsoft.com/office/drawing/2014/main" id="{021A7615-29AC-439A-B682-86DFF5B55C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240" y="552642"/>
            <a:ext cx="615375" cy="6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58;p35">
            <a:extLst>
              <a:ext uri="{FF2B5EF4-FFF2-40B4-BE49-F238E27FC236}">
                <a16:creationId xmlns:a16="http://schemas.microsoft.com/office/drawing/2014/main" id="{8F9988BE-2E75-409B-B019-6C8E080C38F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5992" y="715219"/>
            <a:ext cx="300036" cy="37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8EE0-D729-4B0A-9B11-27E0F0E6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12" y="0"/>
            <a:ext cx="6875188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91861-DFB2-42A0-8741-A07EAC7F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49" y="931025"/>
            <a:ext cx="3441998" cy="1557597"/>
          </a:xfrm>
        </p:spPr>
        <p:txBody>
          <a:bodyPr/>
          <a:lstStyle/>
          <a:p>
            <a:r>
              <a:rPr lang="en-US" dirty="0"/>
              <a:t>Music</a:t>
            </a:r>
            <a:br>
              <a:rPr lang="en-US" dirty="0"/>
            </a:br>
            <a:r>
              <a:rPr lang="en-US" dirty="0"/>
              <a:t>recommendation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949147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Audio-based music retrieval</a:t>
            </a:r>
            <a:endParaRPr dirty="0"/>
          </a:p>
        </p:txBody>
      </p:sp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8530562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Collaborative filtering</a:t>
            </a:r>
            <a:r>
              <a:rPr lang="en" sz="1600" dirty="0"/>
              <a:t> (CF) does not solve it all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CF </a:t>
            </a:r>
            <a:r>
              <a:rPr lang="en" sz="1600" u="sng" dirty="0"/>
              <a:t>does not </a:t>
            </a:r>
            <a:r>
              <a:rPr lang="en" sz="1600" dirty="0"/>
              <a:t>allow </a:t>
            </a:r>
            <a:r>
              <a:rPr lang="en" sz="1600" u="sng" dirty="0"/>
              <a:t>separating the various dimension</a:t>
            </a:r>
            <a:r>
              <a:rPr lang="en" sz="1600" dirty="0"/>
              <a:t>s of music similarity, but these are all mixed in the piece profile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CF alone is not able to deal with items that are new or do </a:t>
            </a:r>
            <a:r>
              <a:rPr lang="en" sz="1600" u="sng" dirty="0"/>
              <a:t>not have many listeners</a:t>
            </a:r>
            <a:endParaRPr sz="1600" u="sng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b="1" dirty="0"/>
              <a:t>Audio-based</a:t>
            </a:r>
            <a:r>
              <a:rPr lang="en" sz="1600" dirty="0"/>
              <a:t> MIR addresses the above problems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Enables “truly musical queries” with specific musical criteria, such as requesting pieces with certain vocal characteristics or slow tempo </a:t>
            </a:r>
            <a:r>
              <a:rPr lang="en" sz="1600" dirty="0">
                <a:sym typeface="Wingdings" panose="05000000000000000000" pitchFamily="2" charset="2"/>
              </a:rPr>
              <a:t> </a:t>
            </a:r>
            <a:r>
              <a:rPr lang="en" sz="1600" i="1" dirty="0">
                <a:sym typeface="Wingdings" panose="05000000000000000000" pitchFamily="2" charset="2"/>
              </a:rPr>
              <a:t>profile of a song</a:t>
            </a:r>
            <a:endParaRPr sz="1600" i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Can be employed even on media libraries that do not have any audience of listeners</a:t>
            </a:r>
            <a:endParaRPr sz="16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On the other hand, audio-based MIR alone cannot measure aspects like </a:t>
            </a:r>
            <a:r>
              <a:rPr lang="en" sz="1600" u="sng" dirty="0"/>
              <a:t>quality</a:t>
            </a:r>
            <a:r>
              <a:rPr lang="en" sz="1600" dirty="0"/>
              <a:t>, </a:t>
            </a:r>
            <a:r>
              <a:rPr lang="en" sz="1600" u="sng" dirty="0"/>
              <a:t>usage (popularity)</a:t>
            </a:r>
            <a:r>
              <a:rPr lang="en" sz="1600" dirty="0"/>
              <a:t>, or </a:t>
            </a:r>
            <a:r>
              <a:rPr lang="en" sz="1600" u="sng" dirty="0"/>
              <a:t>culture</a:t>
            </a:r>
            <a:endParaRPr sz="1600" u="sng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 dirty="0"/>
              <a:t> The two approaches are </a:t>
            </a:r>
            <a:r>
              <a:rPr lang="en" sz="1600" b="1" dirty="0"/>
              <a:t>complementary</a:t>
            </a:r>
            <a:endParaRPr sz="1600" b="1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14BE69-A427-4FF8-9951-12546CD0080D}"/>
              </a:ext>
            </a:extLst>
          </p:cNvPr>
          <p:cNvSpPr txBox="1"/>
          <p:nvPr/>
        </p:nvSpPr>
        <p:spPr>
          <a:xfrm>
            <a:off x="5954487" y="1085733"/>
            <a:ext cx="2662908" cy="276999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sz="1200" dirty="0" err="1"/>
              <a:t>Genre</a:t>
            </a:r>
            <a:r>
              <a:rPr lang="es-ES" sz="1200" dirty="0"/>
              <a:t> (jazz, rock) tempo (</a:t>
            </a:r>
            <a:r>
              <a:rPr lang="es-ES" sz="1200" dirty="0" err="1"/>
              <a:t>slow</a:t>
            </a:r>
            <a:r>
              <a:rPr lang="es-ES" sz="1200" dirty="0"/>
              <a:t>, </a:t>
            </a:r>
            <a:r>
              <a:rPr lang="es-ES" sz="1200" dirty="0" err="1"/>
              <a:t>fast</a:t>
            </a:r>
            <a:r>
              <a:rPr lang="es-ES" sz="1200" dirty="0"/>
              <a:t>)</a:t>
            </a:r>
            <a:endParaRPr lang="en-US" sz="1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D23B7E-2E5B-4A09-9108-5DE520B8656A}"/>
              </a:ext>
            </a:extLst>
          </p:cNvPr>
          <p:cNvCxnSpPr/>
          <p:nvPr/>
        </p:nvCxnSpPr>
        <p:spPr>
          <a:xfrm flipH="1">
            <a:off x="5753100" y="1398814"/>
            <a:ext cx="484414" cy="234043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Content-based audio retrieval</a:t>
            </a:r>
            <a:endParaRPr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8396964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Content based retrieval make use or the </a:t>
            </a:r>
            <a:r>
              <a:rPr lang="en" b="1" dirty="0"/>
              <a:t>raw music data</a:t>
            </a:r>
            <a:r>
              <a:rPr lang="en" dirty="0"/>
              <a:t>, rather than rely on manually generated information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Content based music description allows: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Identify </a:t>
            </a:r>
            <a:r>
              <a:rPr lang="en" b="1" dirty="0"/>
              <a:t>what the user is searching</a:t>
            </a:r>
            <a:r>
              <a:rPr lang="en" dirty="0"/>
              <a:t>, even if the user does not specifically know herself (music similarities)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Identify music</a:t>
            </a:r>
            <a:r>
              <a:rPr lang="en" dirty="0"/>
              <a:t> captured from loudspeakers in a noisy space (e.g. shazam)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Identify song</a:t>
            </a:r>
            <a:r>
              <a:rPr lang="en" dirty="0"/>
              <a:t> name based on user’s </a:t>
            </a:r>
            <a:r>
              <a:rPr lang="en" b="1" dirty="0"/>
              <a:t>humming</a:t>
            </a:r>
            <a:r>
              <a:rPr lang="en" dirty="0"/>
              <a:t> (Query by humming)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Content based retrieval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Retrieval process starts with a query (text, audio)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Retrieval system returns all items that are somehow related to the query</a:t>
            </a:r>
            <a:endParaRPr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mechanisms</a:t>
            </a:r>
            <a:endParaRPr/>
          </a:p>
        </p:txBody>
      </p:sp>
      <p:sp>
        <p:nvSpPr>
          <p:cNvPr id="306" name="Google Shape;306;p42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Query by example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Given music representation or fragment, retrieve music with similar parts or aspects.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Browse by similarity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Find similar music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Query by humming or tapping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Tempo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Lyrics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Music categories (genre, mood, tags)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91F0-D8D3-460D-A414-B157BC3B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Western music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FEFE4-1C68-4BA4-B643-BD07A0ADA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493" y="1280473"/>
            <a:ext cx="7886700" cy="414512"/>
          </a:xfrm>
        </p:spPr>
        <p:txBody>
          <a:bodyPr/>
          <a:lstStyle/>
          <a:p>
            <a:pPr marL="139700" indent="0">
              <a:buNone/>
            </a:pPr>
            <a:r>
              <a:rPr lang="es-ES" dirty="0" err="1"/>
              <a:t>The</a:t>
            </a:r>
            <a:r>
              <a:rPr lang="es-ES" dirty="0"/>
              <a:t> standard Western music </a:t>
            </a:r>
            <a:r>
              <a:rPr lang="es-ES" dirty="0" err="1"/>
              <a:t>notation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</a:t>
            </a:r>
            <a:r>
              <a:rPr lang="es-ES" b="1" dirty="0"/>
              <a:t>staff</a:t>
            </a:r>
            <a:r>
              <a:rPr lang="es-ES" dirty="0"/>
              <a:t>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0D846-9057-4C36-9F1A-A54CB9F8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37" y="1643344"/>
            <a:ext cx="3445726" cy="928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86C8B-C7B9-448A-86AF-CFD790F81B98}"/>
              </a:ext>
            </a:extLst>
          </p:cNvPr>
          <p:cNvSpPr txBox="1"/>
          <p:nvPr/>
        </p:nvSpPr>
        <p:spPr>
          <a:xfrm>
            <a:off x="509830" y="2571750"/>
            <a:ext cx="8124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Generally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begins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b="1" dirty="0" err="1">
                <a:highlight>
                  <a:srgbClr val="FFFF00"/>
                </a:highlight>
              </a:rPr>
              <a:t>clef</a:t>
            </a:r>
            <a:r>
              <a:rPr lang="es-ES" dirty="0"/>
              <a:t> symbol,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indicates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position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particular note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staff.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C889CB-4216-40F0-93FC-79DC714D2C14}"/>
              </a:ext>
            </a:extLst>
          </p:cNvPr>
          <p:cNvSpPr/>
          <p:nvPr/>
        </p:nvSpPr>
        <p:spPr>
          <a:xfrm rot="390439">
            <a:off x="2921620" y="1694985"/>
            <a:ext cx="373566" cy="6551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2A233A-18C6-4459-8DE1-E0CA0ADBE388}"/>
              </a:ext>
            </a:extLst>
          </p:cNvPr>
          <p:cNvCxnSpPr/>
          <p:nvPr/>
        </p:nvCxnSpPr>
        <p:spPr>
          <a:xfrm flipH="1">
            <a:off x="2960649" y="2379010"/>
            <a:ext cx="105936" cy="258253"/>
          </a:xfrm>
          <a:prstGeom prst="straightConnector1">
            <a:avLst/>
          </a:prstGeom>
          <a:ln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A94E6D-7F1D-4FD3-87C1-DE320BF797A7}"/>
              </a:ext>
            </a:extLst>
          </p:cNvPr>
          <p:cNvSpPr txBox="1"/>
          <p:nvPr/>
        </p:nvSpPr>
        <p:spPr>
          <a:xfrm>
            <a:off x="2618070" y="2830527"/>
            <a:ext cx="1755609" cy="698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err="1"/>
              <a:t>Treble</a:t>
            </a:r>
            <a:r>
              <a:rPr lang="es-ES" dirty="0"/>
              <a:t> </a:t>
            </a:r>
            <a:r>
              <a:rPr lang="es-ES" dirty="0" err="1"/>
              <a:t>clef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G-</a:t>
            </a:r>
            <a:r>
              <a:rPr lang="es-ES" dirty="0" err="1"/>
              <a:t>clef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dirty="0"/>
              <a:t>Bass </a:t>
            </a:r>
            <a:r>
              <a:rPr lang="es-ES" dirty="0" err="1"/>
              <a:t>clef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F-</a:t>
            </a:r>
            <a:r>
              <a:rPr lang="es-ES" dirty="0" err="1"/>
              <a:t>clef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40F6BE-E1E1-45DD-AB79-8CDB92AC6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56" y="3284859"/>
            <a:ext cx="148168" cy="1628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907C95-FCC2-4D6B-9CB6-2202A36C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679" y="2920029"/>
            <a:ext cx="123442" cy="284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C9FB77-6353-4967-A78B-29DDCBE50580}"/>
              </a:ext>
            </a:extLst>
          </p:cNvPr>
          <p:cNvSpPr txBox="1"/>
          <p:nvPr/>
        </p:nvSpPr>
        <p:spPr>
          <a:xfrm>
            <a:off x="266737" y="3609717"/>
            <a:ext cx="760795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Also timing of notes is quantized. (Whole note, quarter note, one-</a:t>
            </a:r>
            <a:r>
              <a:rPr lang="en-US" dirty="0" err="1"/>
              <a:t>eigth</a:t>
            </a:r>
            <a:r>
              <a:rPr lang="en-US" dirty="0"/>
              <a:t>, etc.) </a:t>
            </a:r>
          </a:p>
          <a:p>
            <a:pPr marL="914400" lvl="1" indent="-18288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Denoted with different shapes of note symbols (or additional symbols)</a:t>
            </a:r>
          </a:p>
          <a:p>
            <a:pPr marL="27432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dirty="0"/>
          </a:p>
          <a:p>
            <a:pPr marL="27432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The overall tempo and style of the piece can be specified by textual notations</a:t>
            </a:r>
          </a:p>
          <a:p>
            <a:pPr marL="27432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	</a:t>
            </a:r>
            <a:r>
              <a:rPr lang="en-US" i="1" dirty="0"/>
              <a:t>Allegro con brio </a:t>
            </a:r>
            <a:r>
              <a:rPr lang="en-US" dirty="0"/>
              <a:t>(fast with vigor and spirit)</a:t>
            </a:r>
          </a:p>
          <a:p>
            <a:pPr marL="27432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	</a:t>
            </a:r>
            <a:r>
              <a:rPr lang="en-US" i="1" dirty="0"/>
              <a:t>Andante con moto </a:t>
            </a:r>
            <a:r>
              <a:rPr lang="en-US" dirty="0"/>
              <a:t>(moderate tempo with motion)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FB4DD-7B64-31DD-477E-477CED9161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403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by humming</a:t>
            </a:r>
            <a:endParaRPr/>
          </a:p>
        </p:txBody>
      </p:sp>
      <p:sp>
        <p:nvSpPr>
          <p:cNvPr id="358" name="Google Shape;358;p50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218118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Consists of two main steps: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Melody transcription of a hummed or sung query into a suitable higher-level representation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Matching that representation against a large database of known reference items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Example method [Ryynänen, M., &amp; Klapuri, A. (ICASSP 2008)]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Preprocessing: extract melodies automatically from music pieces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Transcribe the query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Match by Euclidean distance between the two melodic contours (allow time scaling)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27449-DA6B-4658-98B0-16D4564573FD}"/>
              </a:ext>
            </a:extLst>
          </p:cNvPr>
          <p:cNvSpPr txBox="1"/>
          <p:nvPr/>
        </p:nvSpPr>
        <p:spPr>
          <a:xfrm>
            <a:off x="5240944" y="3538921"/>
            <a:ext cx="3804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SFTF of the audio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Pitch detection, most dominant pitch tract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MIDI representation (quantize notes)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Encodes in an invariant scaling form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Performed for the whole dataset.</a:t>
            </a:r>
          </a:p>
        </p:txBody>
      </p:sp>
      <p:pic>
        <p:nvPicPr>
          <p:cNvPr id="3" name="query_51.wav">
            <a:hlinkClick r:id="" action="ppaction://media"/>
            <a:extLst>
              <a:ext uri="{FF2B5EF4-FFF2-40B4-BE49-F238E27FC236}">
                <a16:creationId xmlns:a16="http://schemas.microsoft.com/office/drawing/2014/main" id="{B660BCF4-120D-4618-8851-38A568046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90155" y="3574138"/>
            <a:ext cx="233590" cy="233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268CF4-6092-40B0-8BE2-563185AC6CFF}"/>
              </a:ext>
            </a:extLst>
          </p:cNvPr>
          <p:cNvSpPr txBox="1"/>
          <p:nvPr/>
        </p:nvSpPr>
        <p:spPr>
          <a:xfrm>
            <a:off x="160085" y="3555250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1</a:t>
            </a:r>
          </a:p>
        </p:txBody>
      </p:sp>
      <p:pic>
        <p:nvPicPr>
          <p:cNvPr id="5" name="q_51_retrieved_1.wav">
            <a:hlinkClick r:id="" action="ppaction://media"/>
            <a:extLst>
              <a:ext uri="{FF2B5EF4-FFF2-40B4-BE49-F238E27FC236}">
                <a16:creationId xmlns:a16="http://schemas.microsoft.com/office/drawing/2014/main" id="{4EDEBDC0-B206-43C3-A669-172DBFA92CF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37204" y="4031599"/>
            <a:ext cx="265792" cy="2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03BE5-25EE-45DC-8DE9-81780EF33466}"/>
              </a:ext>
            </a:extLst>
          </p:cNvPr>
          <p:cNvSpPr txBox="1"/>
          <p:nvPr/>
        </p:nvSpPr>
        <p:spPr>
          <a:xfrm>
            <a:off x="555171" y="39896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retrieve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769EB-60AB-4D71-B446-99650F2823D8}"/>
              </a:ext>
            </a:extLst>
          </p:cNvPr>
          <p:cNvSpPr txBox="1"/>
          <p:nvPr/>
        </p:nvSpPr>
        <p:spPr>
          <a:xfrm>
            <a:off x="425328" y="451757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retrieve</a:t>
            </a:r>
          </a:p>
        </p:txBody>
      </p:sp>
      <p:pic>
        <p:nvPicPr>
          <p:cNvPr id="8" name="q_51_retrieved_2.wav">
            <a:hlinkClick r:id="" action="ppaction://media"/>
            <a:extLst>
              <a:ext uri="{FF2B5EF4-FFF2-40B4-BE49-F238E27FC236}">
                <a16:creationId xmlns:a16="http://schemas.microsoft.com/office/drawing/2014/main" id="{EA5D863A-2370-4D6A-A969-6FD9D62F2E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000932" y="4558648"/>
            <a:ext cx="266700" cy="26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DDE97-8BF2-4E8C-AF4D-AD96B4DA0B77}"/>
              </a:ext>
            </a:extLst>
          </p:cNvPr>
          <p:cNvSpPr txBox="1"/>
          <p:nvPr/>
        </p:nvSpPr>
        <p:spPr>
          <a:xfrm>
            <a:off x="2571975" y="3574138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Query</a:t>
            </a:r>
            <a:r>
              <a:rPr lang="es-ES" dirty="0"/>
              <a:t> 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1DAE9-6489-4DF8-8E9C-CF300937DA19}"/>
              </a:ext>
            </a:extLst>
          </p:cNvPr>
          <p:cNvSpPr txBox="1"/>
          <p:nvPr/>
        </p:nvSpPr>
        <p:spPr>
          <a:xfrm>
            <a:off x="2967061" y="400850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retrieve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9520F-1AF3-441C-A050-F3047F6F8692}"/>
              </a:ext>
            </a:extLst>
          </p:cNvPr>
          <p:cNvSpPr txBox="1"/>
          <p:nvPr/>
        </p:nvSpPr>
        <p:spPr>
          <a:xfrm>
            <a:off x="2837218" y="4536459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retrieve</a:t>
            </a:r>
            <a:endParaRPr lang="en-US" dirty="0"/>
          </a:p>
        </p:txBody>
      </p:sp>
      <p:pic>
        <p:nvPicPr>
          <p:cNvPr id="9" name="query_106.wav">
            <a:hlinkClick r:id="" action="ppaction://media"/>
            <a:extLst>
              <a:ext uri="{FF2B5EF4-FFF2-40B4-BE49-F238E27FC236}">
                <a16:creationId xmlns:a16="http://schemas.microsoft.com/office/drawing/2014/main" id="{4957EB39-61C8-4CED-BB85-D7F9CE95A45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76590" y="3588244"/>
            <a:ext cx="241788" cy="241788"/>
          </a:xfrm>
          <a:prstGeom prst="rect">
            <a:avLst/>
          </a:prstGeom>
        </p:spPr>
      </p:pic>
      <p:pic>
        <p:nvPicPr>
          <p:cNvPr id="10" name="q_106_retrieved_1.wav">
            <a:hlinkClick r:id="" action="ppaction://media"/>
            <a:extLst>
              <a:ext uri="{FF2B5EF4-FFF2-40B4-BE49-F238E27FC236}">
                <a16:creationId xmlns:a16="http://schemas.microsoft.com/office/drawing/2014/main" id="{BDA506C9-C454-44A9-8CA8-B5FA3801D39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75432" y="4039698"/>
            <a:ext cx="245384" cy="245384"/>
          </a:xfrm>
          <a:prstGeom prst="rect">
            <a:avLst/>
          </a:prstGeom>
        </p:spPr>
      </p:pic>
      <p:pic>
        <p:nvPicPr>
          <p:cNvPr id="14" name="q_106_retrieved_2.wav">
            <a:hlinkClick r:id="" action="ppaction://media"/>
            <a:extLst>
              <a:ext uri="{FF2B5EF4-FFF2-40B4-BE49-F238E27FC236}">
                <a16:creationId xmlns:a16="http://schemas.microsoft.com/office/drawing/2014/main" id="{7B9962EA-31A8-46ED-81D1-42793C9CF9D4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90542" y="4566868"/>
            <a:ext cx="258480" cy="258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8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8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11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4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15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similarity</a:t>
            </a:r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Music similarity estimation enables query by example and browsing by artist similarity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Widely used acoustic features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Mel-frequency cepstral coefficients (</a:t>
            </a:r>
            <a:r>
              <a:rPr lang="en" b="1" dirty="0"/>
              <a:t>MFCCs</a:t>
            </a:r>
            <a:r>
              <a:rPr lang="en" dirty="0"/>
              <a:t>) </a:t>
            </a:r>
            <a:r>
              <a:rPr lang="en" dirty="0">
                <a:sym typeface="Wingdings" panose="05000000000000000000" pitchFamily="2" charset="2"/>
              </a:rPr>
              <a:t></a:t>
            </a:r>
            <a:r>
              <a:rPr lang="en" dirty="0"/>
              <a:t>  timbre/instrumentation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Chroma</a:t>
            </a:r>
            <a:r>
              <a:rPr lang="en" dirty="0"/>
              <a:t>: collapse spectral content into one octave and use 12 bins for the total spectral energy on each pitch class (c, c#, d,...,b)  </a:t>
            </a:r>
            <a:r>
              <a:rPr lang="en" dirty="0">
                <a:sym typeface="Wingdings" panose="05000000000000000000" pitchFamily="2" charset="2"/>
              </a:rPr>
              <a:t> </a:t>
            </a:r>
            <a:r>
              <a:rPr lang="en" dirty="0"/>
              <a:t>harmonic content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Rhythmogram</a:t>
            </a:r>
            <a:r>
              <a:rPr lang="en" dirty="0"/>
              <a:t> (or, fluctuation patterns): cosine transform in blocks that extend in time direction </a:t>
            </a:r>
            <a:r>
              <a:rPr lang="en" dirty="0">
                <a:sym typeface="Wingdings" panose="05000000000000000000" pitchFamily="2" charset="2"/>
              </a:rPr>
              <a:t></a:t>
            </a:r>
            <a:r>
              <a:rPr lang="en" dirty="0"/>
              <a:t> rhythm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define “similarity”</a:t>
            </a:r>
            <a:endParaRPr/>
          </a:p>
        </p:txBody>
      </p:sp>
      <p:sp>
        <p:nvSpPr>
          <p:cNvPr id="318" name="Google Shape;318;p44"/>
          <p:cNvSpPr txBox="1">
            <a:spLocks noGrp="1"/>
          </p:cNvSpPr>
          <p:nvPr>
            <p:ph type="body" idx="1"/>
          </p:nvPr>
        </p:nvSpPr>
        <p:spPr>
          <a:xfrm>
            <a:off x="322492" y="1280473"/>
            <a:ext cx="8615251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“Similarity” as such is not well-defined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Is Bohemian Rhapsody by Queen 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more similar to … ?</a:t>
            </a:r>
            <a:endParaRPr dirty="0"/>
          </a:p>
          <a:p>
            <a:pPr marL="800100" lvl="1" indent="-342900">
              <a:buFont typeface="+mj-lt"/>
              <a:buAutoNum type="alphaLcParenR"/>
            </a:pPr>
            <a:r>
              <a:rPr lang="en" i="1" dirty="0"/>
              <a:t>Bohemian Rhapsody</a:t>
            </a:r>
            <a:r>
              <a:rPr lang="en" dirty="0"/>
              <a:t> by London Symphony Orchestra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" i="1" dirty="0"/>
              <a:t>Killer Queen</a:t>
            </a:r>
            <a:r>
              <a:rPr lang="en" dirty="0"/>
              <a:t> by Queen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The riddle is solved by choosing the acoustic features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chroma  a) is more similar (composition)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MFCCs  b) is more similar (instrumentation)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User may wish to specify the features when doing query by example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Queen - 'Bohemian Rhapsody'">
            <a:hlinkClick r:id="" action="ppaction://media"/>
            <a:extLst>
              <a:ext uri="{FF2B5EF4-FFF2-40B4-BE49-F238E27FC236}">
                <a16:creationId xmlns:a16="http://schemas.microsoft.com/office/drawing/2014/main" id="{AE6630B8-EB1D-4791-A0D1-AA8B0A9D3F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34467" y="1966843"/>
            <a:ext cx="326960" cy="326962"/>
          </a:xfrm>
          <a:prstGeom prst="rect">
            <a:avLst/>
          </a:prstGeom>
        </p:spPr>
      </p:pic>
      <p:pic>
        <p:nvPicPr>
          <p:cNvPr id="3" name="LSH - 'Bohemian Rhapsody'">
            <a:hlinkClick r:id="" action="ppaction://media"/>
            <a:extLst>
              <a:ext uri="{FF2B5EF4-FFF2-40B4-BE49-F238E27FC236}">
                <a16:creationId xmlns:a16="http://schemas.microsoft.com/office/drawing/2014/main" id="{D80096AF-5A44-4D85-A88E-24D802A18CF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402" y="2502473"/>
            <a:ext cx="325556" cy="325558"/>
          </a:xfrm>
          <a:prstGeom prst="rect">
            <a:avLst/>
          </a:prstGeom>
        </p:spPr>
      </p:pic>
      <p:pic>
        <p:nvPicPr>
          <p:cNvPr id="4" name="queen - killer queen">
            <a:hlinkClick r:id="" action="ppaction://media"/>
            <a:extLst>
              <a:ext uri="{FF2B5EF4-FFF2-40B4-BE49-F238E27FC236}">
                <a16:creationId xmlns:a16="http://schemas.microsoft.com/office/drawing/2014/main" id="{BC7E4CB7-9645-4D0C-BE36-69A5C7F51B9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58245" y="2828031"/>
            <a:ext cx="304286" cy="304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classification</a:t>
            </a:r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1"/>
          </p:nvPr>
        </p:nvSpPr>
        <p:spPr>
          <a:xfrm>
            <a:off x="322501" y="1280475"/>
            <a:ext cx="4929856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Music can be classified according to </a:t>
            </a:r>
            <a:r>
              <a:rPr lang="en" b="1" dirty="0"/>
              <a:t>higher level tags </a:t>
            </a:r>
            <a:r>
              <a:rPr lang="en" dirty="0"/>
              <a:t>of the song, such as style, genre, mood, etc.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Classical train/test </a:t>
            </a:r>
            <a:r>
              <a:rPr lang="en" b="1" dirty="0"/>
              <a:t>supervised classification </a:t>
            </a:r>
            <a:r>
              <a:rPr lang="en" dirty="0"/>
              <a:t>scenario: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MIREX: Classify music into categories</a:t>
            </a:r>
            <a:endParaRPr dirty="0"/>
          </a:p>
          <a:p>
            <a:pPr marL="914400" lvl="1" indent="-18288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genre: rock, hip hop, jazz, classical,... </a:t>
            </a:r>
            <a:endParaRPr dirty="0"/>
          </a:p>
          <a:p>
            <a:pPr marL="914400" lvl="1" indent="-18288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mood: aggressive, passionate, humorous, cheerful,..</a:t>
            </a:r>
            <a:endParaRPr dirty="0"/>
          </a:p>
          <a:p>
            <a:pPr marL="914400" lvl="1" indent="-18288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artist identification </a:t>
            </a:r>
            <a:endParaRPr dirty="0"/>
          </a:p>
          <a:p>
            <a:pPr marL="914400" lvl="1" indent="-18288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classical composer identification 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6" name="Google Shape;3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49" y="1566408"/>
            <a:ext cx="4339950" cy="28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D2CB-089C-F5C0-C405-38DE6DD4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13122-882A-7542-286F-32849271A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Müller, ” Fundamentals of Music Processing”, Springer 2015</a:t>
            </a:r>
          </a:p>
          <a:p>
            <a:r>
              <a:rPr lang="en-US" dirty="0" err="1"/>
              <a:t>Klapuri</a:t>
            </a:r>
            <a:r>
              <a:rPr lang="en-US" dirty="0"/>
              <a:t>, Davy, “Signal processing methods for music transcription”, Springer 2006</a:t>
            </a:r>
          </a:p>
          <a:p>
            <a:r>
              <a:rPr lang="en-US" dirty="0"/>
              <a:t>Judith C. Brown; Calculation of a constant </a:t>
            </a:r>
            <a:r>
              <a:rPr lang="en-US" i="1" dirty="0"/>
              <a:t>Q</a:t>
            </a:r>
            <a:r>
              <a:rPr lang="en-US" dirty="0"/>
              <a:t> spectral transform. </a:t>
            </a:r>
            <a:r>
              <a:rPr lang="en-US" i="1" dirty="0"/>
              <a:t>J. </a:t>
            </a:r>
            <a:r>
              <a:rPr lang="en-US" i="1" dirty="0" err="1"/>
              <a:t>Acoust</a:t>
            </a:r>
            <a:r>
              <a:rPr lang="en-US" i="1" dirty="0"/>
              <a:t>. Soc. Am.</a:t>
            </a:r>
            <a:r>
              <a:rPr lang="en-US" dirty="0"/>
              <a:t> 1 January 1991; 89 (1): 425–434. </a:t>
            </a:r>
            <a:r>
              <a:rPr lang="en-US" dirty="0">
                <a:hlinkClick r:id="rId2"/>
              </a:rPr>
              <a:t>https://doi.org/10.1121/1.400476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5C1AC-9E11-4F7F-4902-58BE3947A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55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F8E8D-A0F7-4D22-ADAC-0925BF55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Music </a:t>
            </a:r>
            <a:r>
              <a:rPr lang="es-ES" dirty="0" err="1"/>
              <a:t>scales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C7473-B998-4927-80F8-A190A9D94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Pentatonic</a:t>
            </a:r>
            <a:r>
              <a:rPr lang="es-ES" dirty="0"/>
              <a:t> (5 notes)</a:t>
            </a:r>
          </a:p>
          <a:p>
            <a:r>
              <a:rPr lang="es-ES" dirty="0" err="1"/>
              <a:t>Major</a:t>
            </a:r>
            <a:r>
              <a:rPr lang="es-ES" dirty="0"/>
              <a:t> and </a:t>
            </a:r>
            <a:r>
              <a:rPr lang="es-ES" dirty="0" err="1"/>
              <a:t>minor</a:t>
            </a:r>
            <a:r>
              <a:rPr lang="es-ES" dirty="0"/>
              <a:t> </a:t>
            </a:r>
            <a:r>
              <a:rPr lang="es-ES" dirty="0" err="1"/>
              <a:t>diatonic</a:t>
            </a:r>
            <a:r>
              <a:rPr lang="es-ES" dirty="0"/>
              <a:t> (7 notes)</a:t>
            </a:r>
          </a:p>
          <a:p>
            <a:r>
              <a:rPr lang="es-ES" dirty="0" err="1"/>
              <a:t>Chromatic</a:t>
            </a:r>
            <a:r>
              <a:rPr lang="es-ES" dirty="0"/>
              <a:t> (12 notes)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D1663-9EF9-4BED-836F-537E4D23A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7</a:t>
            </a:fld>
            <a:endParaRPr/>
          </a:p>
        </p:txBody>
      </p:sp>
      <p:pic>
        <p:nvPicPr>
          <p:cNvPr id="8" name="Picture 7" descr="A piano keys with letters and numbers&#10;&#10;Description automatically generated">
            <a:extLst>
              <a:ext uri="{FF2B5EF4-FFF2-40B4-BE49-F238E27FC236}">
                <a16:creationId xmlns:a16="http://schemas.microsoft.com/office/drawing/2014/main" id="{B53FDDC9-CF70-7D81-8FCB-D596FCED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63" y="2828261"/>
            <a:ext cx="1770856" cy="1305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21AF9-1ECD-52FF-4C3E-7BFDF62A96EB}"/>
              </a:ext>
            </a:extLst>
          </p:cNvPr>
          <p:cNvSpPr txBox="1"/>
          <p:nvPr/>
        </p:nvSpPr>
        <p:spPr>
          <a:xfrm>
            <a:off x="2933323" y="3339807"/>
            <a:ext cx="3597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white keys are the natural notes</a:t>
            </a:r>
          </a:p>
          <a:p>
            <a:r>
              <a:rPr lang="en-US" dirty="0"/>
              <a:t>Black keys are named using sharps or flats</a:t>
            </a:r>
          </a:p>
        </p:txBody>
      </p:sp>
    </p:spTree>
    <p:extLst>
      <p:ext uri="{BB962C8B-B14F-4D97-AF65-F5344CB8AC3E}">
        <p14:creationId xmlns:p14="http://schemas.microsoft.com/office/powerpoint/2010/main" val="291198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terms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7C41B-1FBE-4535-BF6D-67F20FC92C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8474" y="15675"/>
            <a:ext cx="3245324" cy="1820434"/>
          </a:xfrm>
          <a:prstGeom prst="rect">
            <a:avLst/>
          </a:prstGeom>
        </p:spPr>
      </p:pic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Western music uses log-scale with 12 notes in each octave range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Notes are one semitone apart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Called twelve-tone equal-tempered scale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Nominal F0 of note </a:t>
            </a:r>
            <a:r>
              <a:rPr lang="en" i="1" dirty="0"/>
              <a:t>n</a:t>
            </a:r>
            <a:r>
              <a:rPr lang="en" dirty="0"/>
              <a:t> is 440*2</a:t>
            </a:r>
            <a:r>
              <a:rPr lang="en" baseline="30000" dirty="0"/>
              <a:t>(n/12)</a:t>
            </a:r>
            <a:r>
              <a:rPr lang="en" dirty="0"/>
              <a:t> (Hz)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440 Hz is an agreed anchor point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Index </a:t>
            </a:r>
            <a:r>
              <a:rPr lang="en" i="1" dirty="0"/>
              <a:t>n</a:t>
            </a:r>
            <a:r>
              <a:rPr lang="en" dirty="0"/>
              <a:t> varies from -48 to 39 on a standard piano keyboard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Notes in each octave are lettered: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C,C#,D,D#,E,F,G,G#,A,A#,B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The pound symbol (#), read as “sharp”, increases pitch of a note by one semitone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The octave range is indicated with a number following the letter.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By convention: A4 = 440 Hz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E.g. A4# = 466.16 Hz, A5#=932,3 Hz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u="sng" dirty="0">
              <a:solidFill>
                <a:schemeClr val="hlink"/>
              </a:solidFill>
              <a:hlinkClick r:id="rId1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u="sng" dirty="0">
              <a:solidFill>
                <a:schemeClr val="hlink"/>
              </a:solidFill>
              <a:hlinkClick r:id="rId1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hlinkClick r:id="rId10"/>
              </a:rPr>
              <a:t>https://pages.mtu.edu/~suits/notefreqs.html</a:t>
            </a:r>
            <a:endParaRPr sz="1200" u="sng" dirty="0">
              <a:solidFill>
                <a:schemeClr val="hlink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Sine_wave_440">
            <a:hlinkClick r:id="" action="ppaction://media"/>
            <a:extLst>
              <a:ext uri="{FF2B5EF4-FFF2-40B4-BE49-F238E27FC236}">
                <a16:creationId xmlns:a16="http://schemas.microsoft.com/office/drawing/2014/main" id="{C4B58992-BEEF-4DA8-BD2D-67C84E40A3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43161" y="2275641"/>
            <a:ext cx="257678" cy="257678"/>
          </a:xfrm>
          <a:prstGeom prst="rect">
            <a:avLst/>
          </a:prstGeom>
        </p:spPr>
      </p:pic>
      <p:pic>
        <p:nvPicPr>
          <p:cNvPr id="3" name="A440piano">
            <a:hlinkClick r:id="" action="ppaction://media"/>
            <a:extLst>
              <a:ext uri="{FF2B5EF4-FFF2-40B4-BE49-F238E27FC236}">
                <a16:creationId xmlns:a16="http://schemas.microsoft.com/office/drawing/2014/main" id="{8038781A-2BE7-460B-9FE1-80877F2E08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15572" y="4209586"/>
            <a:ext cx="279982" cy="279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688536-2CCE-4D7C-AD06-73B2DF1470E9}"/>
              </a:ext>
            </a:extLst>
          </p:cNvPr>
          <p:cNvSpPr txBox="1"/>
          <p:nvPr/>
        </p:nvSpPr>
        <p:spPr>
          <a:xfrm>
            <a:off x="4534000" y="455502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Piano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81EAC-49D0-4029-8D72-B2A8E8C45A1D}"/>
              </a:ext>
            </a:extLst>
          </p:cNvPr>
          <p:cNvSpPr txBox="1"/>
          <p:nvPr/>
        </p:nvSpPr>
        <p:spPr>
          <a:xfrm>
            <a:off x="6320324" y="456132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violin</a:t>
            </a:r>
            <a:endParaRPr lang="en-US" dirty="0"/>
          </a:p>
        </p:txBody>
      </p:sp>
      <p:pic>
        <p:nvPicPr>
          <p:cNvPr id="6" name="violin-a4">
            <a:hlinkClick r:id="" action="ppaction://media"/>
            <a:extLst>
              <a:ext uri="{FF2B5EF4-FFF2-40B4-BE49-F238E27FC236}">
                <a16:creationId xmlns:a16="http://schemas.microsoft.com/office/drawing/2014/main" id="{D832DDBB-BCCD-4CF3-8D2F-EC3DE245D40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77050" y="4209587"/>
            <a:ext cx="279980" cy="2799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819D9-5845-EB09-442B-64BD8D36AF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9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Inter-onset interval </a:t>
            </a:r>
            <a:r>
              <a:rPr lang="en" dirty="0"/>
              <a:t>(IOI)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Time interval between beginning of two sounds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Defines the rhythmic characteristic of a melody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Although duration plays a role too, the lOIs are more crucial in determining the perceived rhythm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Rhythmically important instruments (e.g. drums) produce exponentially decaying waveshapes without a unique definition of duration. 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Melody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Series of pitched sounds with musically meaningful pitch and IOI relationships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e.g. sequence of written notes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Chord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A combination of three or more simultaneous notes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362" y="457200"/>
            <a:ext cx="113347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terms</a:t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00" y="457200"/>
            <a:ext cx="4191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800" y="3400873"/>
            <a:ext cx="1886894" cy="2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83F6A9-B030-97E5-FCBE-041A1ADCA3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 </a:t>
            </a:r>
            <a:fld id="{00000000-1234-1234-1234-123412341234}" type="slidenum">
              <a:rPr lang="en" smtClean="0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UNI Theme">
  <a:themeElements>
    <a:clrScheme name="tuni colortheme">
      <a:dk1>
        <a:srgbClr val="4E008E"/>
      </a:dk1>
      <a:lt1>
        <a:srgbClr val="FFFFFF"/>
      </a:lt1>
      <a:dk2>
        <a:srgbClr val="4E008E"/>
      </a:dk2>
      <a:lt2>
        <a:srgbClr val="E7E6E6"/>
      </a:lt2>
      <a:accent1>
        <a:srgbClr val="4E008E"/>
      </a:accent1>
      <a:accent2>
        <a:srgbClr val="8DBCE2"/>
      </a:accent2>
      <a:accent3>
        <a:srgbClr val="DF7987"/>
      </a:accent3>
      <a:accent4>
        <a:srgbClr val="C8C8C8"/>
      </a:accent4>
      <a:accent5>
        <a:srgbClr val="7DCDBE"/>
      </a:accent5>
      <a:accent6>
        <a:srgbClr val="ECECEC"/>
      </a:accent6>
      <a:hlink>
        <a:srgbClr val="008FBA"/>
      </a:hlink>
      <a:folHlink>
        <a:srgbClr val="956D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4390</Words>
  <Application>Microsoft Office PowerPoint</Application>
  <PresentationFormat>On-screen Show (16:9)</PresentationFormat>
  <Paragraphs>672</Paragraphs>
  <Slides>64</Slides>
  <Notes>48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Cambria Math</vt:lpstr>
      <vt:lpstr>Courier New</vt:lpstr>
      <vt:lpstr>Times New Roman</vt:lpstr>
      <vt:lpstr>TUNI Theme</vt:lpstr>
      <vt:lpstr>Music signal processing</vt:lpstr>
      <vt:lpstr>Music </vt:lpstr>
      <vt:lpstr>Music representation</vt:lpstr>
      <vt:lpstr>Music representation</vt:lpstr>
      <vt:lpstr>Musical score or Sheet music</vt:lpstr>
      <vt:lpstr>Western music notation</vt:lpstr>
      <vt:lpstr>Music scales</vt:lpstr>
      <vt:lpstr>Music terms</vt:lpstr>
      <vt:lpstr>Music terms</vt:lpstr>
      <vt:lpstr>Constant Q transform</vt:lpstr>
      <vt:lpstr>STFT Spectrogram re-cap</vt:lpstr>
      <vt:lpstr>Spectrogram as music notation</vt:lpstr>
      <vt:lpstr>Constant Q transform</vt:lpstr>
      <vt:lpstr>Constant Q transform</vt:lpstr>
      <vt:lpstr>Constant Q transform</vt:lpstr>
      <vt:lpstr>Constant Q transform </vt:lpstr>
      <vt:lpstr>Constant Q filters</vt:lpstr>
      <vt:lpstr>Constant Q transform illustrated</vt:lpstr>
      <vt:lpstr>Computing CQT</vt:lpstr>
      <vt:lpstr>CQT vs STFT</vt:lpstr>
      <vt:lpstr>PowerPoint Presentation</vt:lpstr>
      <vt:lpstr>Drawbacks of CQT</vt:lpstr>
      <vt:lpstr>Example application: Pitch shifting</vt:lpstr>
      <vt:lpstr>Chroma</vt:lpstr>
      <vt:lpstr>Chromatic scale</vt:lpstr>
      <vt:lpstr>Chromagram</vt:lpstr>
      <vt:lpstr>PowerPoint Presentation</vt:lpstr>
      <vt:lpstr>Example: Piano notes in different octaves </vt:lpstr>
      <vt:lpstr>Example: Chromagram of a chord</vt:lpstr>
      <vt:lpstr>Example:  Finnish Eurovision 2018 candidate song Monsters by Saara Aalto </vt:lpstr>
      <vt:lpstr>Dynamic Time Warping</vt:lpstr>
      <vt:lpstr>Music synchronization</vt:lpstr>
      <vt:lpstr>Music synchronization</vt:lpstr>
      <vt:lpstr>Music synchronization</vt:lpstr>
      <vt:lpstr>Dynamic time warping</vt:lpstr>
      <vt:lpstr>Example </vt:lpstr>
      <vt:lpstr>Example: Music synchronization</vt:lpstr>
      <vt:lpstr>Cost matrix and optimal path</vt:lpstr>
      <vt:lpstr>DTW summary</vt:lpstr>
      <vt:lpstr>Tempo, beat</vt:lpstr>
      <vt:lpstr>Temporal structure</vt:lpstr>
      <vt:lpstr>Tempo analysis</vt:lpstr>
      <vt:lpstr>Beat tracking</vt:lpstr>
      <vt:lpstr>PowerPoint Presentation</vt:lpstr>
      <vt:lpstr>Beat tracking</vt:lpstr>
      <vt:lpstr>Example: Queen Another one bites the dust</vt:lpstr>
      <vt:lpstr>Tempo analysis</vt:lpstr>
      <vt:lpstr>Music structure analysis</vt:lpstr>
      <vt:lpstr>Structure detection</vt:lpstr>
      <vt:lpstr>Structure with self-similarity matrix</vt:lpstr>
      <vt:lpstr>Similarity matrix computation</vt:lpstr>
      <vt:lpstr>Self-similarity matrix</vt:lpstr>
      <vt:lpstr>Content-based music retrieval</vt:lpstr>
      <vt:lpstr>Music information retrieval (MIR)</vt:lpstr>
      <vt:lpstr>MIR</vt:lpstr>
      <vt:lpstr>Music recommendation  systems</vt:lpstr>
      <vt:lpstr>Audio-based music retrieval</vt:lpstr>
      <vt:lpstr>Content-based audio retrieval</vt:lpstr>
      <vt:lpstr>Query mechanisms</vt:lpstr>
      <vt:lpstr>Query by humming</vt:lpstr>
      <vt:lpstr>Music similarity</vt:lpstr>
      <vt:lpstr>Features define “similarity”</vt:lpstr>
      <vt:lpstr>Music classification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signal processing</dc:title>
  <cp:lastModifiedBy>Irene Martin Morato (TAU)</cp:lastModifiedBy>
  <cp:revision>4</cp:revision>
  <dcterms:modified xsi:type="dcterms:W3CDTF">2023-12-05T07:11:47Z</dcterms:modified>
</cp:coreProperties>
</file>